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Playfair Display Medium"/>
      <p:regular r:id="rId37"/>
      <p:bold r:id="rId38"/>
      <p:italic r:id="rId39"/>
      <p:boldItalic r:id="rId40"/>
    </p:embeddedFont>
    <p:embeddedFont>
      <p:font typeface="Playfair Display"/>
      <p:regular r:id="rId41"/>
      <p:bold r:id="rId42"/>
      <p:italic r:id="rId43"/>
      <p:boldItalic r:id="rId44"/>
    </p:embeddedFont>
    <p:embeddedFont>
      <p:font typeface="Lat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layfairDisplayMedium-boldItalic.fntdata"/><Relationship Id="rId20" Type="http://schemas.openxmlformats.org/officeDocument/2006/relationships/slide" Target="slides/slide15.xml"/><Relationship Id="rId42" Type="http://schemas.openxmlformats.org/officeDocument/2006/relationships/font" Target="fonts/PlayfairDisplay-bold.fntdata"/><Relationship Id="rId41" Type="http://schemas.openxmlformats.org/officeDocument/2006/relationships/font" Target="fonts/PlayfairDisplay-regular.fntdata"/><Relationship Id="rId22" Type="http://schemas.openxmlformats.org/officeDocument/2006/relationships/slide" Target="slides/slide17.xml"/><Relationship Id="rId44" Type="http://schemas.openxmlformats.org/officeDocument/2006/relationships/font" Target="fonts/PlayfairDisplay-boldItalic.fntdata"/><Relationship Id="rId21" Type="http://schemas.openxmlformats.org/officeDocument/2006/relationships/slide" Target="slides/slide16.xml"/><Relationship Id="rId43" Type="http://schemas.openxmlformats.org/officeDocument/2006/relationships/font" Target="fonts/PlayfairDisplay-italic.fntdata"/><Relationship Id="rId24" Type="http://schemas.openxmlformats.org/officeDocument/2006/relationships/slide" Target="slides/slide19.xml"/><Relationship Id="rId46" Type="http://schemas.openxmlformats.org/officeDocument/2006/relationships/font" Target="fonts/Lato-bold.fntdata"/><Relationship Id="rId23" Type="http://schemas.openxmlformats.org/officeDocument/2006/relationships/slide" Target="slides/slide18.xml"/><Relationship Id="rId45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Lato-boldItalic.fntdata"/><Relationship Id="rId25" Type="http://schemas.openxmlformats.org/officeDocument/2006/relationships/slide" Target="slides/slide20.xml"/><Relationship Id="rId47" Type="http://schemas.openxmlformats.org/officeDocument/2006/relationships/font" Target="fonts/Lato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PlayfairDisplayMedium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PlayfairDisplayMedium-italic.fntdata"/><Relationship Id="rId16" Type="http://schemas.openxmlformats.org/officeDocument/2006/relationships/slide" Target="slides/slide11.xml"/><Relationship Id="rId38" Type="http://schemas.openxmlformats.org/officeDocument/2006/relationships/font" Target="fonts/PlayfairDisplayMedium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b052352f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b052352f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7 minutes maximum to present this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b07143cfd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b07143cfd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b052352f7f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b052352f7f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b07143cfd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b07143cfd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b07143cfd3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b07143cfd3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b07143cfd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b07143cfd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b07143cfd3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3b07143cfd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b07143cfd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b07143cfd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b07143cfd3_4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3b07143cfd3_4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b07143cfd3_4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b07143cfd3_4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b07143cfd3_4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b07143cfd3_4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b052352f7f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b052352f7f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b07143cfd3_4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3b07143cfd3_4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b07143cfd3_4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b07143cfd3_4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b07143cfd3_4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b07143cfd3_4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b07143cfd3_4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3b07143cfd3_4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b07143cfd3_4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b07143cfd3_4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3b07143cfd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3b07143cfd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b07143cfd3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b07143cfd3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b07143cfd3_4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3b07143cfd3_4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3b07143cfd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3b07143cfd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b07143cfd3_4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3b07143cfd3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b052352f7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b052352f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3b052352f7f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3b052352f7f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3b052352f7f_0_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3b052352f7f_0_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b07143cfd3_4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b07143cfd3_4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b052352f7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b052352f7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b052352f7f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b052352f7f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b052352f7f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b052352f7f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b052352f7f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b052352f7f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b07143cfd3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b07143cfd3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276075" y="457200"/>
            <a:ext cx="57132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image with right text">
  <p:cSld name="BLANK_1_1_1_1_1_1_1_1_1_1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1"/>
          <p:cNvSpPr/>
          <p:nvPr>
            <p:ph idx="2" type="pic"/>
          </p:nvPr>
        </p:nvSpPr>
        <p:spPr>
          <a:xfrm>
            <a:off x="0" y="0"/>
            <a:ext cx="4348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11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15" name="Google Shape;115;p11"/>
          <p:cNvSpPr txBox="1"/>
          <p:nvPr>
            <p:ph type="title"/>
          </p:nvPr>
        </p:nvSpPr>
        <p:spPr>
          <a:xfrm>
            <a:off x="4618950" y="457200"/>
            <a:ext cx="4251600" cy="7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6" name="Google Shape;116;p11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1"/>
          <p:cNvSpPr txBox="1"/>
          <p:nvPr>
            <p:ph idx="3" type="subTitle"/>
          </p:nvPr>
        </p:nvSpPr>
        <p:spPr>
          <a:xfrm>
            <a:off x="4618950" y="2823908"/>
            <a:ext cx="4251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8" name="Google Shape;118;p11"/>
          <p:cNvSpPr txBox="1"/>
          <p:nvPr>
            <p:ph idx="4" type="body"/>
          </p:nvPr>
        </p:nvSpPr>
        <p:spPr>
          <a:xfrm>
            <a:off x="4618950" y="3457500"/>
            <a:ext cx="4251600" cy="90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right image">
  <p:cSld name="BLANK_1_1_1_1_1_1_1_1_1_1_1_1_1_1_1_1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>
            <p:ph idx="2" type="pic"/>
          </p:nvPr>
        </p:nvSpPr>
        <p:spPr>
          <a:xfrm>
            <a:off x="6877724" y="0"/>
            <a:ext cx="2266200" cy="34050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12"/>
          <p:cNvSpPr txBox="1"/>
          <p:nvPr>
            <p:ph type="title"/>
          </p:nvPr>
        </p:nvSpPr>
        <p:spPr>
          <a:xfrm>
            <a:off x="276075" y="457200"/>
            <a:ext cx="85944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2" name="Google Shape;122;p12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13"/>
          <p:cNvSpPr txBox="1"/>
          <p:nvPr>
            <p:ph type="title"/>
          </p:nvPr>
        </p:nvSpPr>
        <p:spPr>
          <a:xfrm>
            <a:off x="276075" y="457200"/>
            <a:ext cx="85944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idx="1" type="subTitle"/>
          </p:nvPr>
        </p:nvSpPr>
        <p:spPr>
          <a:xfrm>
            <a:off x="1114250" y="1879000"/>
            <a:ext cx="918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8" name="Google Shape;128;p13"/>
          <p:cNvSpPr txBox="1"/>
          <p:nvPr>
            <p:ph idx="2" type="subTitle"/>
          </p:nvPr>
        </p:nvSpPr>
        <p:spPr>
          <a:xfrm>
            <a:off x="2135350" y="1879000"/>
            <a:ext cx="29334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9" name="Google Shape;129;p13"/>
          <p:cNvSpPr txBox="1"/>
          <p:nvPr>
            <p:ph idx="3" type="subTitle"/>
          </p:nvPr>
        </p:nvSpPr>
        <p:spPr>
          <a:xfrm>
            <a:off x="5787475" y="1912900"/>
            <a:ext cx="3072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30" name="Google Shape;130;p13"/>
          <p:cNvSpPr txBox="1"/>
          <p:nvPr>
            <p:ph idx="4" type="subTitle"/>
          </p:nvPr>
        </p:nvSpPr>
        <p:spPr>
          <a:xfrm>
            <a:off x="1114250" y="2816800"/>
            <a:ext cx="918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5" type="subTitle"/>
          </p:nvPr>
        </p:nvSpPr>
        <p:spPr>
          <a:xfrm>
            <a:off x="2135350" y="2816800"/>
            <a:ext cx="29334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6" type="subTitle"/>
          </p:nvPr>
        </p:nvSpPr>
        <p:spPr>
          <a:xfrm>
            <a:off x="5787475" y="2850700"/>
            <a:ext cx="3072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33" name="Google Shape;133;p13"/>
          <p:cNvSpPr txBox="1"/>
          <p:nvPr>
            <p:ph idx="7" type="subTitle"/>
          </p:nvPr>
        </p:nvSpPr>
        <p:spPr>
          <a:xfrm>
            <a:off x="1114250" y="3754600"/>
            <a:ext cx="918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8" type="subTitle"/>
          </p:nvPr>
        </p:nvSpPr>
        <p:spPr>
          <a:xfrm>
            <a:off x="2135350" y="3754600"/>
            <a:ext cx="29334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5" name="Google Shape;135;p13"/>
          <p:cNvSpPr txBox="1"/>
          <p:nvPr>
            <p:ph idx="9" type="subTitle"/>
          </p:nvPr>
        </p:nvSpPr>
        <p:spPr>
          <a:xfrm>
            <a:off x="5787475" y="3788500"/>
            <a:ext cx="3072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1">
  <p:cSld name="CUSTOM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"/>
          <p:cNvSpPr txBox="1"/>
          <p:nvPr/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latin typeface="Lato"/>
                <a:ea typeface="Lato"/>
                <a:cs typeface="Lato"/>
                <a:sym typeface="Lato"/>
              </a:rPr>
              <a:t>‹#›</a:t>
            </a:fld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14"/>
          <p:cNvSpPr txBox="1"/>
          <p:nvPr>
            <p:ph type="title"/>
          </p:nvPr>
        </p:nvSpPr>
        <p:spPr>
          <a:xfrm>
            <a:off x="837250" y="457200"/>
            <a:ext cx="68856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9" name="Google Shape;139;p14"/>
          <p:cNvSpPr txBox="1"/>
          <p:nvPr>
            <p:ph idx="1" type="subTitle"/>
          </p:nvPr>
        </p:nvSpPr>
        <p:spPr>
          <a:xfrm>
            <a:off x="276075" y="1194000"/>
            <a:ext cx="1990200" cy="53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140" name="Google Shape;140;p14"/>
          <p:cNvSpPr txBox="1"/>
          <p:nvPr>
            <p:ph idx="2" type="subTitle"/>
          </p:nvPr>
        </p:nvSpPr>
        <p:spPr>
          <a:xfrm>
            <a:off x="3074775" y="1194000"/>
            <a:ext cx="4164900" cy="22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141" name="Google Shape;141;p14"/>
          <p:cNvSpPr txBox="1"/>
          <p:nvPr>
            <p:ph idx="3" type="body"/>
          </p:nvPr>
        </p:nvSpPr>
        <p:spPr>
          <a:xfrm>
            <a:off x="3074775" y="1873600"/>
            <a:ext cx="1513500" cy="1152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42" name="Google Shape;142;p14"/>
          <p:cNvSpPr txBox="1"/>
          <p:nvPr>
            <p:ph idx="4" type="subTitle"/>
          </p:nvPr>
        </p:nvSpPr>
        <p:spPr>
          <a:xfrm>
            <a:off x="3074775" y="1637950"/>
            <a:ext cx="15135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3" name="Google Shape;143;p14"/>
          <p:cNvSpPr txBox="1"/>
          <p:nvPr>
            <p:ph idx="5" type="body"/>
          </p:nvPr>
        </p:nvSpPr>
        <p:spPr>
          <a:xfrm>
            <a:off x="4882875" y="1873600"/>
            <a:ext cx="1513500" cy="1152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44" name="Google Shape;144;p14"/>
          <p:cNvSpPr txBox="1"/>
          <p:nvPr>
            <p:ph idx="6" type="subTitle"/>
          </p:nvPr>
        </p:nvSpPr>
        <p:spPr>
          <a:xfrm>
            <a:off x="4882875" y="1637950"/>
            <a:ext cx="15135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5" name="Google Shape;145;p14"/>
          <p:cNvSpPr txBox="1"/>
          <p:nvPr>
            <p:ph idx="7" type="body"/>
          </p:nvPr>
        </p:nvSpPr>
        <p:spPr>
          <a:xfrm>
            <a:off x="6690975" y="1873600"/>
            <a:ext cx="1513500" cy="1152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46" name="Google Shape;146;p14"/>
          <p:cNvSpPr txBox="1"/>
          <p:nvPr>
            <p:ph idx="8" type="subTitle"/>
          </p:nvPr>
        </p:nvSpPr>
        <p:spPr>
          <a:xfrm>
            <a:off x="6690975" y="1637950"/>
            <a:ext cx="15135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7" name="Google Shape;147;p14"/>
          <p:cNvSpPr txBox="1"/>
          <p:nvPr>
            <p:ph idx="9" type="subTitle"/>
          </p:nvPr>
        </p:nvSpPr>
        <p:spPr>
          <a:xfrm>
            <a:off x="276075" y="520738"/>
            <a:ext cx="336000" cy="2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8" name="Google Shape;148;p14"/>
          <p:cNvSpPr/>
          <p:nvPr>
            <p:ph idx="13" type="pic"/>
          </p:nvPr>
        </p:nvSpPr>
        <p:spPr>
          <a:xfrm>
            <a:off x="-74" y="3991500"/>
            <a:ext cx="2266200" cy="1152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2">
  <p:cSld name="CUSTOM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/>
          <p:nvPr/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latin typeface="Lato"/>
                <a:ea typeface="Lato"/>
                <a:cs typeface="Lato"/>
                <a:sym typeface="Lato"/>
              </a:rPr>
              <a:t>‹#›</a:t>
            </a:fld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15"/>
          <p:cNvSpPr txBox="1"/>
          <p:nvPr>
            <p:ph type="title"/>
          </p:nvPr>
        </p:nvSpPr>
        <p:spPr>
          <a:xfrm>
            <a:off x="837250" y="457200"/>
            <a:ext cx="68856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52" name="Google Shape;152;p15"/>
          <p:cNvSpPr txBox="1"/>
          <p:nvPr>
            <p:ph idx="1" type="subTitle"/>
          </p:nvPr>
        </p:nvSpPr>
        <p:spPr>
          <a:xfrm>
            <a:off x="276075" y="1194000"/>
            <a:ext cx="4992600" cy="53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153" name="Google Shape;153;p15"/>
          <p:cNvSpPr txBox="1"/>
          <p:nvPr>
            <p:ph idx="2" type="subTitle"/>
          </p:nvPr>
        </p:nvSpPr>
        <p:spPr>
          <a:xfrm>
            <a:off x="276075" y="520738"/>
            <a:ext cx="336000" cy="2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54" name="Google Shape;154;p15"/>
          <p:cNvSpPr txBox="1"/>
          <p:nvPr>
            <p:ph idx="3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55" name="Google Shape;155;p15"/>
          <p:cNvSpPr txBox="1"/>
          <p:nvPr>
            <p:ph idx="4" type="body"/>
          </p:nvPr>
        </p:nvSpPr>
        <p:spPr>
          <a:xfrm>
            <a:off x="276075" y="4018238"/>
            <a:ext cx="2463300" cy="68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56" name="Google Shape;156;p15"/>
          <p:cNvSpPr txBox="1"/>
          <p:nvPr>
            <p:ph idx="5" type="subTitle"/>
          </p:nvPr>
        </p:nvSpPr>
        <p:spPr>
          <a:xfrm>
            <a:off x="276075" y="3759625"/>
            <a:ext cx="24633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7" name="Google Shape;157;p15"/>
          <p:cNvSpPr txBox="1"/>
          <p:nvPr>
            <p:ph idx="6" type="body"/>
          </p:nvPr>
        </p:nvSpPr>
        <p:spPr>
          <a:xfrm>
            <a:off x="3074775" y="4018238"/>
            <a:ext cx="2463300" cy="68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58" name="Google Shape;158;p15"/>
          <p:cNvSpPr txBox="1"/>
          <p:nvPr>
            <p:ph idx="7" type="subTitle"/>
          </p:nvPr>
        </p:nvSpPr>
        <p:spPr>
          <a:xfrm>
            <a:off x="3074775" y="3759625"/>
            <a:ext cx="24633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9" name="Google Shape;159;p15"/>
          <p:cNvSpPr txBox="1"/>
          <p:nvPr>
            <p:ph idx="8" type="body"/>
          </p:nvPr>
        </p:nvSpPr>
        <p:spPr>
          <a:xfrm>
            <a:off x="5873475" y="4018238"/>
            <a:ext cx="2463300" cy="68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60" name="Google Shape;160;p15"/>
          <p:cNvSpPr txBox="1"/>
          <p:nvPr>
            <p:ph idx="9" type="subTitle"/>
          </p:nvPr>
        </p:nvSpPr>
        <p:spPr>
          <a:xfrm>
            <a:off x="5873475" y="3759625"/>
            <a:ext cx="24633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1" name="Google Shape;161;p15"/>
          <p:cNvSpPr/>
          <p:nvPr>
            <p:ph idx="13" type="pic"/>
          </p:nvPr>
        </p:nvSpPr>
        <p:spPr>
          <a:xfrm>
            <a:off x="276075" y="2076900"/>
            <a:ext cx="2463300" cy="15702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15"/>
          <p:cNvSpPr/>
          <p:nvPr>
            <p:ph idx="14" type="pic"/>
          </p:nvPr>
        </p:nvSpPr>
        <p:spPr>
          <a:xfrm>
            <a:off x="3074775" y="2076900"/>
            <a:ext cx="2463300" cy="15702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15"/>
          <p:cNvSpPr/>
          <p:nvPr>
            <p:ph idx="15" type="pic"/>
          </p:nvPr>
        </p:nvSpPr>
        <p:spPr>
          <a:xfrm>
            <a:off x="5873475" y="2073688"/>
            <a:ext cx="2463300" cy="1570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3">
  <p:cSld name="CUSTOM_1_1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"/>
          <p:cNvSpPr txBox="1"/>
          <p:nvPr/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latin typeface="Lato"/>
                <a:ea typeface="Lato"/>
                <a:cs typeface="Lato"/>
                <a:sym typeface="Lato"/>
              </a:rPr>
              <a:t>‹#›</a:t>
            </a:fld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16"/>
          <p:cNvSpPr txBox="1"/>
          <p:nvPr>
            <p:ph type="title"/>
          </p:nvPr>
        </p:nvSpPr>
        <p:spPr>
          <a:xfrm>
            <a:off x="837250" y="457200"/>
            <a:ext cx="68856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67" name="Google Shape;167;p16"/>
          <p:cNvSpPr txBox="1"/>
          <p:nvPr>
            <p:ph idx="1" type="subTitle"/>
          </p:nvPr>
        </p:nvSpPr>
        <p:spPr>
          <a:xfrm>
            <a:off x="276075" y="520738"/>
            <a:ext cx="336000" cy="2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68" name="Google Shape;168;p16"/>
          <p:cNvSpPr txBox="1"/>
          <p:nvPr>
            <p:ph idx="2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71" name="Google Shape;171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" name="Google Shape;179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0" name="Google Shape;180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text boxes">
  <p:cSld name="BLANK_1_1_1_1_8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276075" y="457200"/>
            <a:ext cx="57132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/>
          <p:nvPr>
            <p:ph idx="2" type="subTitle"/>
          </p:nvPr>
        </p:nvSpPr>
        <p:spPr>
          <a:xfrm>
            <a:off x="407100" y="1488125"/>
            <a:ext cx="13590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3" type="subTitle"/>
          </p:nvPr>
        </p:nvSpPr>
        <p:spPr>
          <a:xfrm>
            <a:off x="2710550" y="1488125"/>
            <a:ext cx="13590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4" type="subTitle"/>
          </p:nvPr>
        </p:nvSpPr>
        <p:spPr>
          <a:xfrm>
            <a:off x="5014000" y="1488125"/>
            <a:ext cx="13590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5" type="subTitle"/>
          </p:nvPr>
        </p:nvSpPr>
        <p:spPr>
          <a:xfrm>
            <a:off x="7317450" y="1488125"/>
            <a:ext cx="13590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6" type="body"/>
          </p:nvPr>
        </p:nvSpPr>
        <p:spPr>
          <a:xfrm>
            <a:off x="407100" y="1895400"/>
            <a:ext cx="1422300" cy="75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1" name="Google Shape;21;p3"/>
          <p:cNvSpPr txBox="1"/>
          <p:nvPr>
            <p:ph idx="7" type="body"/>
          </p:nvPr>
        </p:nvSpPr>
        <p:spPr>
          <a:xfrm>
            <a:off x="2710550" y="1895400"/>
            <a:ext cx="1422300" cy="75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2" name="Google Shape;22;p3"/>
          <p:cNvSpPr txBox="1"/>
          <p:nvPr>
            <p:ph idx="8" type="body"/>
          </p:nvPr>
        </p:nvSpPr>
        <p:spPr>
          <a:xfrm>
            <a:off x="5014000" y="1895400"/>
            <a:ext cx="1422300" cy="75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3" name="Google Shape;23;p3"/>
          <p:cNvSpPr txBox="1"/>
          <p:nvPr>
            <p:ph idx="9" type="body"/>
          </p:nvPr>
        </p:nvSpPr>
        <p:spPr>
          <a:xfrm>
            <a:off x="7317450" y="1895400"/>
            <a:ext cx="1422300" cy="75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85" name="Google Shape;185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190" name="Google Shape;190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1" name="Google Shape;191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8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1" name="Google Shape;201;p28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2" name="Google Shape;202;p28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3" name="Google Shape;203;p28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4" name="Google Shape;204;p28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5" name="Google Shape;205;p28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9" name="Google Shape;209;p29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212" name="Google Shape;212;p30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3" name="Google Shape;213;p30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4" name="Google Shape;214;p30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5" name="Google Shape;215;p30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text boxes with small statement">
  <p:cSld name="BLANK_1_1_1_1_6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" type="body"/>
          </p:nvPr>
        </p:nvSpPr>
        <p:spPr>
          <a:xfrm>
            <a:off x="5503325" y="524750"/>
            <a:ext cx="3356100" cy="8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■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type="title"/>
          </p:nvPr>
        </p:nvSpPr>
        <p:spPr>
          <a:xfrm>
            <a:off x="276075" y="457200"/>
            <a:ext cx="50001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2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4"/>
          <p:cNvSpPr txBox="1"/>
          <p:nvPr>
            <p:ph idx="3" type="subTitle"/>
          </p:nvPr>
        </p:nvSpPr>
        <p:spPr>
          <a:xfrm>
            <a:off x="279528" y="2903871"/>
            <a:ext cx="19701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4" type="subTitle"/>
          </p:nvPr>
        </p:nvSpPr>
        <p:spPr>
          <a:xfrm>
            <a:off x="2489940" y="2903871"/>
            <a:ext cx="19701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5" type="subTitle"/>
          </p:nvPr>
        </p:nvSpPr>
        <p:spPr>
          <a:xfrm>
            <a:off x="4695138" y="2903871"/>
            <a:ext cx="19701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6" type="subTitle"/>
          </p:nvPr>
        </p:nvSpPr>
        <p:spPr>
          <a:xfrm>
            <a:off x="6900335" y="2903871"/>
            <a:ext cx="19701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7" type="body"/>
          </p:nvPr>
        </p:nvSpPr>
        <p:spPr>
          <a:xfrm>
            <a:off x="274950" y="3206259"/>
            <a:ext cx="1970100" cy="10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34" name="Google Shape;34;p4"/>
          <p:cNvSpPr txBox="1"/>
          <p:nvPr>
            <p:ph idx="8" type="body"/>
          </p:nvPr>
        </p:nvSpPr>
        <p:spPr>
          <a:xfrm>
            <a:off x="2489940" y="3206259"/>
            <a:ext cx="1970100" cy="10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35" name="Google Shape;35;p4"/>
          <p:cNvSpPr txBox="1"/>
          <p:nvPr>
            <p:ph idx="9" type="body"/>
          </p:nvPr>
        </p:nvSpPr>
        <p:spPr>
          <a:xfrm>
            <a:off x="4704930" y="3206259"/>
            <a:ext cx="1970100" cy="10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36" name="Google Shape;36;p4"/>
          <p:cNvSpPr txBox="1"/>
          <p:nvPr>
            <p:ph idx="13" type="body"/>
          </p:nvPr>
        </p:nvSpPr>
        <p:spPr>
          <a:xfrm>
            <a:off x="6900335" y="3206259"/>
            <a:ext cx="1970100" cy="10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37" name="Google Shape;37;p4"/>
          <p:cNvSpPr txBox="1"/>
          <p:nvPr>
            <p:ph idx="14" type="subTitle"/>
          </p:nvPr>
        </p:nvSpPr>
        <p:spPr>
          <a:xfrm>
            <a:off x="279525" y="2672823"/>
            <a:ext cx="382500" cy="1476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15" type="subTitle"/>
          </p:nvPr>
        </p:nvSpPr>
        <p:spPr>
          <a:xfrm>
            <a:off x="2489950" y="2672823"/>
            <a:ext cx="382500" cy="1476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6" type="subTitle"/>
          </p:nvPr>
        </p:nvSpPr>
        <p:spPr>
          <a:xfrm>
            <a:off x="4700375" y="2672823"/>
            <a:ext cx="382500" cy="1476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7" type="subTitle"/>
          </p:nvPr>
        </p:nvSpPr>
        <p:spPr>
          <a:xfrm>
            <a:off x="6910800" y="2672823"/>
            <a:ext cx="382500" cy="1476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8" name="Google Shape;218;p31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9" name="Google Shape;219;p31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220" name="Google Shape;220;p31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1" name="Google Shape;221;p31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2" name="Google Shape;222;p31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3" name="Google Shape;223;p31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6" name="Google Shape;226;p32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7" name="Google Shape;227;p32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8" name="Google Shape;228;p32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9" name="Google Shape;229;p32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230" name="Google Shape;230;p32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1" name="Google Shape;231;p32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2" name="Google Shape;232;p32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3" name="Google Shape;233;p32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" name="Google Shape;236;p33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9" name="Google Shape;239;p34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34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4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2" name="Google Shape;24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" name="Google Shape;243;p34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4" name="Google Shape;244;p34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5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7" name="Google Shape;247;p35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48" name="Google Shape;248;p35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49" name="Google Shape;249;p35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0" name="Google Shape;250;p35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35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2" name="Google Shape;25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" name="Google Shape;253;p35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4" name="Google Shape;254;p35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5" name="Google Shape;255;p35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6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7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37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37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37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3" name="Google Shape;263;p37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4" name="Google Shape;264;p37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5" name="Google Shape;265;p37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6" name="Google Shape;266;p37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7" name="Google Shape;267;p37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68" name="Google Shape;268;p37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right image and 2 text boxes">
  <p:cSld name="BLANK_1_1_1_1_5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/>
          <p:nvPr>
            <p:ph type="title"/>
          </p:nvPr>
        </p:nvSpPr>
        <p:spPr>
          <a:xfrm>
            <a:off x="276075" y="457200"/>
            <a:ext cx="6432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5"/>
          <p:cNvSpPr/>
          <p:nvPr>
            <p:ph idx="2" type="pic"/>
          </p:nvPr>
        </p:nvSpPr>
        <p:spPr>
          <a:xfrm>
            <a:off x="6802800" y="0"/>
            <a:ext cx="2341200" cy="11898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4682775" y="2717425"/>
            <a:ext cx="2026200" cy="31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3" type="subTitle"/>
          </p:nvPr>
        </p:nvSpPr>
        <p:spPr>
          <a:xfrm>
            <a:off x="6843453" y="2717425"/>
            <a:ext cx="2030100" cy="31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48" name="Google Shape;48;p5"/>
          <p:cNvSpPr txBox="1"/>
          <p:nvPr>
            <p:ph idx="5" type="body"/>
          </p:nvPr>
        </p:nvSpPr>
        <p:spPr>
          <a:xfrm>
            <a:off x="4682775" y="3042765"/>
            <a:ext cx="2026200" cy="1232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49" name="Google Shape;49;p5"/>
          <p:cNvSpPr txBox="1"/>
          <p:nvPr>
            <p:ph idx="6" type="body"/>
          </p:nvPr>
        </p:nvSpPr>
        <p:spPr>
          <a:xfrm>
            <a:off x="6843455" y="3042765"/>
            <a:ext cx="2030100" cy="1232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peakers info">
  <p:cSld name="BLANK_1_1_1_1_3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/>
          <p:nvPr/>
        </p:nvSpPr>
        <p:spPr>
          <a:xfrm>
            <a:off x="5461825" y="850"/>
            <a:ext cx="36822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" name="Google Shape;52;p6"/>
          <p:cNvSpPr txBox="1"/>
          <p:nvPr>
            <p:ph idx="1" type="subTitle"/>
          </p:nvPr>
        </p:nvSpPr>
        <p:spPr>
          <a:xfrm>
            <a:off x="1987875" y="1422801"/>
            <a:ext cx="15783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3" name="Google Shape;53;p6"/>
          <p:cNvSpPr txBox="1"/>
          <p:nvPr>
            <p:ph idx="2" type="subTitle"/>
          </p:nvPr>
        </p:nvSpPr>
        <p:spPr>
          <a:xfrm>
            <a:off x="1987875" y="1849116"/>
            <a:ext cx="1547700" cy="322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4" name="Google Shape;54;p6"/>
          <p:cNvSpPr/>
          <p:nvPr>
            <p:ph idx="3" type="pic"/>
          </p:nvPr>
        </p:nvSpPr>
        <p:spPr>
          <a:xfrm>
            <a:off x="-50" y="1424175"/>
            <a:ext cx="1838100" cy="32670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6"/>
          <p:cNvSpPr/>
          <p:nvPr>
            <p:ph idx="4" type="pic"/>
          </p:nvPr>
        </p:nvSpPr>
        <p:spPr>
          <a:xfrm>
            <a:off x="4527160" y="1424175"/>
            <a:ext cx="1838100" cy="32670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6"/>
          <p:cNvSpPr txBox="1"/>
          <p:nvPr>
            <p:ph idx="5" type="subTitle"/>
          </p:nvPr>
        </p:nvSpPr>
        <p:spPr>
          <a:xfrm>
            <a:off x="6525486" y="1422801"/>
            <a:ext cx="15783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6" type="subTitle"/>
          </p:nvPr>
        </p:nvSpPr>
        <p:spPr>
          <a:xfrm>
            <a:off x="6525486" y="1849116"/>
            <a:ext cx="1547700" cy="322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8" name="Google Shape;58;p6"/>
          <p:cNvSpPr txBox="1"/>
          <p:nvPr>
            <p:ph type="title"/>
          </p:nvPr>
        </p:nvSpPr>
        <p:spPr>
          <a:xfrm>
            <a:off x="276075" y="457200"/>
            <a:ext cx="42489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9" name="Google Shape;59;p6"/>
          <p:cNvSpPr txBox="1"/>
          <p:nvPr>
            <p:ph idx="7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60" name="Google Shape;60;p6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6"/>
          <p:cNvSpPr txBox="1"/>
          <p:nvPr>
            <p:ph idx="8" type="body"/>
          </p:nvPr>
        </p:nvSpPr>
        <p:spPr>
          <a:xfrm>
            <a:off x="1987875" y="3545425"/>
            <a:ext cx="1755000" cy="82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2" name="Google Shape;62;p6"/>
          <p:cNvSpPr txBox="1"/>
          <p:nvPr>
            <p:ph idx="9" type="body"/>
          </p:nvPr>
        </p:nvSpPr>
        <p:spPr>
          <a:xfrm>
            <a:off x="6536675" y="3545425"/>
            <a:ext cx="1699800" cy="82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s">
  <p:cSld name="BLANK_1_1_1_1_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"/>
          <p:cNvSpPr/>
          <p:nvPr>
            <p:ph idx="2" type="pic"/>
          </p:nvPr>
        </p:nvSpPr>
        <p:spPr>
          <a:xfrm>
            <a:off x="4138225" y="517875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7"/>
          <p:cNvSpPr/>
          <p:nvPr>
            <p:ph idx="3" type="pic"/>
          </p:nvPr>
        </p:nvSpPr>
        <p:spPr>
          <a:xfrm>
            <a:off x="4138225" y="1957188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7"/>
          <p:cNvSpPr/>
          <p:nvPr>
            <p:ph idx="4" type="pic"/>
          </p:nvPr>
        </p:nvSpPr>
        <p:spPr>
          <a:xfrm>
            <a:off x="4138213" y="3403813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7"/>
          <p:cNvSpPr/>
          <p:nvPr>
            <p:ph idx="5" type="pic"/>
          </p:nvPr>
        </p:nvSpPr>
        <p:spPr>
          <a:xfrm>
            <a:off x="6573252" y="517875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7"/>
          <p:cNvSpPr/>
          <p:nvPr>
            <p:ph idx="6" type="pic"/>
          </p:nvPr>
        </p:nvSpPr>
        <p:spPr>
          <a:xfrm>
            <a:off x="6573252" y="1957188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7"/>
          <p:cNvSpPr/>
          <p:nvPr>
            <p:ph idx="7" type="pic"/>
          </p:nvPr>
        </p:nvSpPr>
        <p:spPr>
          <a:xfrm>
            <a:off x="6573252" y="3403813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7"/>
          <p:cNvSpPr txBox="1"/>
          <p:nvPr>
            <p:ph idx="1" type="subTitle"/>
          </p:nvPr>
        </p:nvSpPr>
        <p:spPr>
          <a:xfrm>
            <a:off x="5406561" y="3413650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1" name="Google Shape;71;p7"/>
          <p:cNvSpPr txBox="1"/>
          <p:nvPr>
            <p:ph idx="8" type="subTitle"/>
          </p:nvPr>
        </p:nvSpPr>
        <p:spPr>
          <a:xfrm>
            <a:off x="5406561" y="1951475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9" type="subTitle"/>
          </p:nvPr>
        </p:nvSpPr>
        <p:spPr>
          <a:xfrm>
            <a:off x="5406561" y="518225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3" name="Google Shape;73;p7"/>
          <p:cNvSpPr txBox="1"/>
          <p:nvPr>
            <p:ph idx="13" type="subTitle"/>
          </p:nvPr>
        </p:nvSpPr>
        <p:spPr>
          <a:xfrm>
            <a:off x="7840736" y="3413650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4" name="Google Shape;74;p7"/>
          <p:cNvSpPr txBox="1"/>
          <p:nvPr>
            <p:ph idx="14" type="subTitle"/>
          </p:nvPr>
        </p:nvSpPr>
        <p:spPr>
          <a:xfrm>
            <a:off x="7840736" y="1951475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5" name="Google Shape;75;p7"/>
          <p:cNvSpPr txBox="1"/>
          <p:nvPr>
            <p:ph idx="15" type="subTitle"/>
          </p:nvPr>
        </p:nvSpPr>
        <p:spPr>
          <a:xfrm>
            <a:off x="7840736" y="518225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6" name="Google Shape;76;p7"/>
          <p:cNvSpPr txBox="1"/>
          <p:nvPr>
            <p:ph idx="16" type="subTitle"/>
          </p:nvPr>
        </p:nvSpPr>
        <p:spPr>
          <a:xfrm>
            <a:off x="5406550" y="1480150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77" name="Google Shape;77;p7"/>
          <p:cNvSpPr txBox="1"/>
          <p:nvPr>
            <p:ph idx="17" type="subTitle"/>
          </p:nvPr>
        </p:nvSpPr>
        <p:spPr>
          <a:xfrm>
            <a:off x="7840725" y="1480150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78" name="Google Shape;78;p7"/>
          <p:cNvSpPr txBox="1"/>
          <p:nvPr>
            <p:ph idx="18" type="subTitle"/>
          </p:nvPr>
        </p:nvSpPr>
        <p:spPr>
          <a:xfrm>
            <a:off x="5406550" y="2923778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79" name="Google Shape;79;p7"/>
          <p:cNvSpPr txBox="1"/>
          <p:nvPr>
            <p:ph idx="19" type="subTitle"/>
          </p:nvPr>
        </p:nvSpPr>
        <p:spPr>
          <a:xfrm>
            <a:off x="7840725" y="2923778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80" name="Google Shape;80;p7"/>
          <p:cNvSpPr txBox="1"/>
          <p:nvPr>
            <p:ph idx="20" type="subTitle"/>
          </p:nvPr>
        </p:nvSpPr>
        <p:spPr>
          <a:xfrm>
            <a:off x="5406550" y="4367403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81" name="Google Shape;81;p7"/>
          <p:cNvSpPr txBox="1"/>
          <p:nvPr>
            <p:ph idx="21" type="subTitle"/>
          </p:nvPr>
        </p:nvSpPr>
        <p:spPr>
          <a:xfrm>
            <a:off x="7840725" y="4367403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82" name="Google Shape;82;p7"/>
          <p:cNvSpPr txBox="1"/>
          <p:nvPr>
            <p:ph type="title"/>
          </p:nvPr>
        </p:nvSpPr>
        <p:spPr>
          <a:xfrm>
            <a:off x="276075" y="457200"/>
            <a:ext cx="38001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3" name="Google Shape;83;p7"/>
          <p:cNvSpPr txBox="1"/>
          <p:nvPr>
            <p:ph idx="22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84" name="Google Shape;84;p7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BLANK_1_1_1_1_1_1_2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/>
          <p:nvPr>
            <p:ph type="title"/>
          </p:nvPr>
        </p:nvSpPr>
        <p:spPr>
          <a:xfrm>
            <a:off x="276075" y="457200"/>
            <a:ext cx="85944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7" name="Google Shape;87;p8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88" name="Google Shape;88;p8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8"/>
          <p:cNvSpPr txBox="1"/>
          <p:nvPr>
            <p:ph idx="2" type="body"/>
          </p:nvPr>
        </p:nvSpPr>
        <p:spPr>
          <a:xfrm>
            <a:off x="276075" y="1763425"/>
            <a:ext cx="4342800" cy="71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statement with picture">
  <p:cSld name="BLANK_1_1_1_1_1_1_1_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"/>
          <p:cNvSpPr txBox="1"/>
          <p:nvPr>
            <p:ph type="title"/>
          </p:nvPr>
        </p:nvSpPr>
        <p:spPr>
          <a:xfrm>
            <a:off x="1182150" y="1765350"/>
            <a:ext cx="6779700" cy="176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2" name="Google Shape;92;p9"/>
          <p:cNvSpPr txBox="1"/>
          <p:nvPr>
            <p:ph idx="2" type="title"/>
          </p:nvPr>
        </p:nvSpPr>
        <p:spPr>
          <a:xfrm>
            <a:off x="1182150" y="4058050"/>
            <a:ext cx="67797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3" name="Google Shape;93;p9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94" name="Google Shape;94;p9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9"/>
          <p:cNvSpPr/>
          <p:nvPr>
            <p:ph idx="3" type="pic"/>
          </p:nvPr>
        </p:nvSpPr>
        <p:spPr>
          <a:xfrm>
            <a:off x="0" y="0"/>
            <a:ext cx="9144000" cy="1079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bg>
      <p:bgPr>
        <a:solidFill>
          <a:schemeClr val="dk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 txBox="1"/>
          <p:nvPr>
            <p:ph type="title"/>
          </p:nvPr>
        </p:nvSpPr>
        <p:spPr>
          <a:xfrm>
            <a:off x="270983" y="1985025"/>
            <a:ext cx="3342900" cy="273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98" name="Google Shape;98;p10"/>
          <p:cNvSpPr txBox="1"/>
          <p:nvPr>
            <p:ph idx="2" type="title"/>
          </p:nvPr>
        </p:nvSpPr>
        <p:spPr>
          <a:xfrm>
            <a:off x="270983" y="2922825"/>
            <a:ext cx="33429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9" name="Google Shape;99;p10"/>
          <p:cNvSpPr txBox="1"/>
          <p:nvPr>
            <p:ph idx="3" type="title"/>
          </p:nvPr>
        </p:nvSpPr>
        <p:spPr>
          <a:xfrm>
            <a:off x="270983" y="3860625"/>
            <a:ext cx="33429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0" name="Google Shape;100;p10"/>
          <p:cNvSpPr txBox="1"/>
          <p:nvPr>
            <p:ph idx="4" type="title"/>
          </p:nvPr>
        </p:nvSpPr>
        <p:spPr>
          <a:xfrm>
            <a:off x="4858317" y="1985025"/>
            <a:ext cx="33429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1" name="Google Shape;101;p10"/>
          <p:cNvSpPr txBox="1"/>
          <p:nvPr>
            <p:ph idx="5" type="title"/>
          </p:nvPr>
        </p:nvSpPr>
        <p:spPr>
          <a:xfrm>
            <a:off x="4858317" y="2922825"/>
            <a:ext cx="33429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2" name="Google Shape;102;p10"/>
          <p:cNvSpPr txBox="1"/>
          <p:nvPr>
            <p:ph idx="6" type="title"/>
          </p:nvPr>
        </p:nvSpPr>
        <p:spPr>
          <a:xfrm>
            <a:off x="4858317" y="3860625"/>
            <a:ext cx="33429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7" type="title"/>
          </p:nvPr>
        </p:nvSpPr>
        <p:spPr>
          <a:xfrm>
            <a:off x="276075" y="457200"/>
            <a:ext cx="85944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4" name="Google Shape;104;p10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05" name="Google Shape;105;p10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0"/>
          <p:cNvSpPr txBox="1"/>
          <p:nvPr>
            <p:ph idx="8" type="subTitle"/>
          </p:nvPr>
        </p:nvSpPr>
        <p:spPr>
          <a:xfrm>
            <a:off x="271825" y="17974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07" name="Google Shape;107;p10"/>
          <p:cNvSpPr txBox="1"/>
          <p:nvPr>
            <p:ph idx="9" type="subTitle"/>
          </p:nvPr>
        </p:nvSpPr>
        <p:spPr>
          <a:xfrm>
            <a:off x="4858700" y="17974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08" name="Google Shape;108;p10"/>
          <p:cNvSpPr txBox="1"/>
          <p:nvPr>
            <p:ph idx="13" type="subTitle"/>
          </p:nvPr>
        </p:nvSpPr>
        <p:spPr>
          <a:xfrm>
            <a:off x="271825" y="27352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09" name="Google Shape;109;p10"/>
          <p:cNvSpPr txBox="1"/>
          <p:nvPr>
            <p:ph idx="14" type="subTitle"/>
          </p:nvPr>
        </p:nvSpPr>
        <p:spPr>
          <a:xfrm>
            <a:off x="271825" y="36730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10" name="Google Shape;110;p10"/>
          <p:cNvSpPr txBox="1"/>
          <p:nvPr>
            <p:ph idx="15" type="subTitle"/>
          </p:nvPr>
        </p:nvSpPr>
        <p:spPr>
          <a:xfrm>
            <a:off x="4858700" y="27352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11" name="Google Shape;111;p10"/>
          <p:cNvSpPr txBox="1"/>
          <p:nvPr>
            <p:ph idx="16" type="subTitle"/>
          </p:nvPr>
        </p:nvSpPr>
        <p:spPr>
          <a:xfrm>
            <a:off x="4858700" y="36730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83950" y="3166425"/>
            <a:ext cx="6424800" cy="15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78750" y="513900"/>
            <a:ext cx="58020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  <p15:guide id="21" pos="174">
          <p15:clr>
            <a:srgbClr val="E46962"/>
          </p15:clr>
        </p15:guide>
        <p15:guide id="22" pos="558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github.com/aad6383/AbaloneProject" TargetMode="External"/><Relationship Id="rId4" Type="http://schemas.openxmlformats.org/officeDocument/2006/relationships/image" Target="../media/image1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Relationship Id="rId3" Type="http://schemas.openxmlformats.org/officeDocument/2006/relationships/hyperlink" Target="mailto:adalal@smu.edu" TargetMode="External"/><Relationship Id="rId4" Type="http://schemas.openxmlformats.org/officeDocument/2006/relationships/hyperlink" Target="mailto:jvu@smu.edu" TargetMode="External"/><Relationship Id="rId5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 txBox="1"/>
          <p:nvPr/>
        </p:nvSpPr>
        <p:spPr>
          <a:xfrm>
            <a:off x="283961" y="3730625"/>
            <a:ext cx="20457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Aayush Dalal &amp; Jacqueline Vu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38"/>
          <p:cNvSpPr txBox="1"/>
          <p:nvPr/>
        </p:nvSpPr>
        <p:spPr>
          <a:xfrm>
            <a:off x="283961" y="4450025"/>
            <a:ext cx="20457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December 13th, 2025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38"/>
          <p:cNvSpPr txBox="1"/>
          <p:nvPr/>
        </p:nvSpPr>
        <p:spPr>
          <a:xfrm>
            <a:off x="283953" y="4090319"/>
            <a:ext cx="20457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DS6306: Doing Data Science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76" name="Google Shape;276;p38"/>
          <p:cNvCxnSpPr/>
          <p:nvPr/>
        </p:nvCxnSpPr>
        <p:spPr>
          <a:xfrm rot="10800000">
            <a:off x="283800" y="3964328"/>
            <a:ext cx="6425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7" name="Google Shape;277;p38"/>
          <p:cNvCxnSpPr/>
          <p:nvPr/>
        </p:nvCxnSpPr>
        <p:spPr>
          <a:xfrm rot="10800000">
            <a:off x="283800" y="4324039"/>
            <a:ext cx="6425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38"/>
          <p:cNvCxnSpPr/>
          <p:nvPr/>
        </p:nvCxnSpPr>
        <p:spPr>
          <a:xfrm rot="10800000">
            <a:off x="283800" y="4683725"/>
            <a:ext cx="6425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38"/>
          <p:cNvCxnSpPr/>
          <p:nvPr/>
        </p:nvCxnSpPr>
        <p:spPr>
          <a:xfrm rot="10800000">
            <a:off x="750" y="361488"/>
            <a:ext cx="9102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38"/>
          <p:cNvCxnSpPr/>
          <p:nvPr/>
        </p:nvCxnSpPr>
        <p:spPr>
          <a:xfrm rot="10800000">
            <a:off x="283800" y="3604625"/>
            <a:ext cx="6425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mineral (Provided by Getty Images)" id="281" name="Google Shape;281;p3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35393" r="35393" t="0"/>
          <a:stretch/>
        </p:blipFill>
        <p:spPr>
          <a:xfrm>
            <a:off x="6877050" y="0"/>
            <a:ext cx="2271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8"/>
          <p:cNvSpPr txBox="1"/>
          <p:nvPr>
            <p:ph idx="4294967295" type="title"/>
          </p:nvPr>
        </p:nvSpPr>
        <p:spPr>
          <a:xfrm>
            <a:off x="253650" y="750600"/>
            <a:ext cx="5802000" cy="22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Project 2: </a:t>
            </a:r>
            <a:r>
              <a:rPr lang="en"/>
              <a:t>Abalone Age Presentation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7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Approach</a:t>
            </a:r>
            <a:endParaRPr/>
          </a:p>
        </p:txBody>
      </p:sp>
      <p:sp>
        <p:nvSpPr>
          <p:cNvPr id="375" name="Google Shape;375;p47"/>
          <p:cNvSpPr txBox="1"/>
          <p:nvPr/>
        </p:nvSpPr>
        <p:spPr>
          <a:xfrm>
            <a:off x="275700" y="1244850"/>
            <a:ext cx="8498700" cy="26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Linear regression baseline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Elastic Net for regularization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Spline-stepwise hybrid model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76" name="Google Shape;376;p47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7" name="Google Shape;377;p47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8"/>
          <p:cNvSpPr txBox="1"/>
          <p:nvPr>
            <p:ph type="title"/>
          </p:nvPr>
        </p:nvSpPr>
        <p:spPr>
          <a:xfrm>
            <a:off x="276075" y="457200"/>
            <a:ext cx="85944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Challenges</a:t>
            </a:r>
            <a:endParaRPr/>
          </a:p>
        </p:txBody>
      </p:sp>
      <p:pic>
        <p:nvPicPr>
          <p:cNvPr descr="A close up of polygonal metal frames crisscrossing a large glass surface. " id="383" name="Google Shape;383;p48"/>
          <p:cNvPicPr preferRelativeResize="0"/>
          <p:nvPr/>
        </p:nvPicPr>
        <p:blipFill rotWithShape="1">
          <a:blip r:embed="rId3">
            <a:alphaModFix/>
          </a:blip>
          <a:srcRect b="22859" l="17211" r="0" t="13993"/>
          <a:stretch/>
        </p:blipFill>
        <p:spPr>
          <a:xfrm>
            <a:off x="6877850" y="0"/>
            <a:ext cx="2266148" cy="115205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48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5" name="Google Shape;385;p48"/>
          <p:cNvSpPr txBox="1"/>
          <p:nvPr/>
        </p:nvSpPr>
        <p:spPr>
          <a:xfrm>
            <a:off x="275325" y="1447600"/>
            <a:ext cx="5876400" cy="27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Strong multicollinearity among </a:t>
            </a: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size variables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Nonlinear growth patterns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Trade-off between accuracy and interpretability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86" name="Google Shape;386;p48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9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Results: Model Performance</a:t>
            </a:r>
            <a:endParaRPr/>
          </a:p>
        </p:txBody>
      </p:sp>
      <p:sp>
        <p:nvSpPr>
          <p:cNvPr id="392" name="Google Shape;392;p49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3" name="Google Shape;393;p49" title="mae_model_comparis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85400"/>
            <a:ext cx="5859263" cy="36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49"/>
          <p:cNvSpPr txBox="1"/>
          <p:nvPr/>
        </p:nvSpPr>
        <p:spPr>
          <a:xfrm>
            <a:off x="5879975" y="2040500"/>
            <a:ext cx="10590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~1.44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5" name="Google Shape;395;p49"/>
          <p:cNvSpPr txBox="1"/>
          <p:nvPr/>
        </p:nvSpPr>
        <p:spPr>
          <a:xfrm>
            <a:off x="5925975" y="2962800"/>
            <a:ext cx="10590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~1.44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6" name="Google Shape;396;p49"/>
          <p:cNvSpPr txBox="1"/>
          <p:nvPr/>
        </p:nvSpPr>
        <p:spPr>
          <a:xfrm>
            <a:off x="6011675" y="3885100"/>
            <a:ext cx="10590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~1.42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49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0"/>
          <p:cNvSpPr txBox="1"/>
          <p:nvPr>
            <p:ph type="title"/>
          </p:nvPr>
        </p:nvSpPr>
        <p:spPr>
          <a:xfrm>
            <a:off x="1089600" y="2377800"/>
            <a:ext cx="7631400" cy="775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 Objective B: Data Insights &amp;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RShiny Application</a:t>
            </a:r>
            <a:endParaRPr/>
          </a:p>
        </p:txBody>
      </p:sp>
      <p:sp>
        <p:nvSpPr>
          <p:cNvPr id="403" name="Google Shape;403;p50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1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Insights</a:t>
            </a:r>
            <a:endParaRPr/>
          </a:p>
        </p:txBody>
      </p:sp>
      <p:sp>
        <p:nvSpPr>
          <p:cNvPr id="409" name="Google Shape;409;p51"/>
          <p:cNvSpPr txBox="1"/>
          <p:nvPr/>
        </p:nvSpPr>
        <p:spPr>
          <a:xfrm>
            <a:off x="320950" y="1047275"/>
            <a:ext cx="7905300" cy="32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Shell weight turns out to be the strongest predictor of age.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Height and diameter reflect growth maturity.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Older abalones invest more in shell than meat.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Growth slows at larger sizes (nonlinear effects).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10" name="Google Shape;410;p51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1" name="Google Shape;411;p51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2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Evidence</a:t>
            </a:r>
            <a:endParaRPr/>
          </a:p>
        </p:txBody>
      </p:sp>
      <p:pic>
        <p:nvPicPr>
          <p:cNvPr id="417" name="Google Shape;417;p52" title="Age vs Shell.Weigh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97500"/>
            <a:ext cx="3523226" cy="196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52" title="Age vs Weight- Linear Fit vs Nonlinear Smooth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4700" y="1061738"/>
            <a:ext cx="3289001" cy="183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52" title="Age vs Shell-to-Total Weight Rat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72626" y="3202713"/>
            <a:ext cx="3271872" cy="1940788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52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1" name="Google Shape;421;p52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3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Shiny Application</a:t>
            </a:r>
            <a:endParaRPr/>
          </a:p>
        </p:txBody>
      </p:sp>
      <p:sp>
        <p:nvSpPr>
          <p:cNvPr id="427" name="Google Shape;427;p53"/>
          <p:cNvSpPr txBox="1"/>
          <p:nvPr/>
        </p:nvSpPr>
        <p:spPr>
          <a:xfrm>
            <a:off x="280400" y="1092900"/>
            <a:ext cx="4244700" cy="31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Interactive exploration of predictors vs age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Compare model predictions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Supports interpretability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28" name="Google Shape;42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7500" y="997500"/>
            <a:ext cx="4314102" cy="2683675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53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0" name="Google Shape;430;p53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4"/>
          <p:cNvSpPr txBox="1"/>
          <p:nvPr>
            <p:ph type="title"/>
          </p:nvPr>
        </p:nvSpPr>
        <p:spPr>
          <a:xfrm>
            <a:off x="1089600" y="2377800"/>
            <a:ext cx="76314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 Objective C: RAG Implementation</a:t>
            </a:r>
            <a:endParaRPr/>
          </a:p>
        </p:txBody>
      </p:sp>
      <p:sp>
        <p:nvSpPr>
          <p:cNvPr id="436" name="Google Shape;436;p54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5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 Implementation in Gradio</a:t>
            </a:r>
            <a:endParaRPr/>
          </a:p>
        </p:txBody>
      </p:sp>
      <p:sp>
        <p:nvSpPr>
          <p:cNvPr id="442" name="Google Shape;442;p55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</p:txBody>
      </p:sp>
      <p:sp>
        <p:nvSpPr>
          <p:cNvPr id="443" name="Google Shape;443;p55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4" name="Google Shape;444;p55"/>
          <p:cNvPicPr preferRelativeResize="0"/>
          <p:nvPr/>
        </p:nvPicPr>
        <p:blipFill rotWithShape="1">
          <a:blip r:embed="rId3">
            <a:alphaModFix/>
          </a:blip>
          <a:srcRect b="0" l="3222" r="0" t="0"/>
          <a:stretch/>
        </p:blipFill>
        <p:spPr>
          <a:xfrm>
            <a:off x="748737" y="997500"/>
            <a:ext cx="7740425" cy="36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55"/>
          <p:cNvSpPr/>
          <p:nvPr/>
        </p:nvSpPr>
        <p:spPr>
          <a:xfrm>
            <a:off x="849375" y="1507500"/>
            <a:ext cx="1436700" cy="387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6" name="Google Shape;446;p55"/>
          <p:cNvCxnSpPr>
            <a:stCxn id="447" idx="1"/>
          </p:cNvCxnSpPr>
          <p:nvPr/>
        </p:nvCxnSpPr>
        <p:spPr>
          <a:xfrm flipH="1">
            <a:off x="2329725" y="1701450"/>
            <a:ext cx="566100" cy="3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7" name="Google Shape;447;p55"/>
          <p:cNvSpPr txBox="1"/>
          <p:nvPr/>
        </p:nvSpPr>
        <p:spPr>
          <a:xfrm>
            <a:off x="2895825" y="1424400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is the path to retrieve the PDF file that will be analyzed.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6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 Implementation in Gradio</a:t>
            </a:r>
            <a:endParaRPr/>
          </a:p>
        </p:txBody>
      </p:sp>
      <p:sp>
        <p:nvSpPr>
          <p:cNvPr id="453" name="Google Shape;453;p56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</p:txBody>
      </p:sp>
      <p:sp>
        <p:nvSpPr>
          <p:cNvPr id="454" name="Google Shape;454;p56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5" name="Google Shape;455;p56"/>
          <p:cNvPicPr preferRelativeResize="0"/>
          <p:nvPr/>
        </p:nvPicPr>
        <p:blipFill rotWithShape="1">
          <a:blip r:embed="rId3">
            <a:alphaModFix/>
          </a:blip>
          <a:srcRect b="0" l="3222" r="0" t="0"/>
          <a:stretch/>
        </p:blipFill>
        <p:spPr>
          <a:xfrm>
            <a:off x="748737" y="997500"/>
            <a:ext cx="7740425" cy="36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56"/>
          <p:cNvSpPr/>
          <p:nvPr/>
        </p:nvSpPr>
        <p:spPr>
          <a:xfrm>
            <a:off x="849375" y="1507500"/>
            <a:ext cx="1436700" cy="387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57" name="Google Shape;457;p56"/>
          <p:cNvCxnSpPr/>
          <p:nvPr/>
        </p:nvCxnSpPr>
        <p:spPr>
          <a:xfrm flipH="1">
            <a:off x="2329800" y="1685850"/>
            <a:ext cx="566100" cy="3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8" name="Google Shape;458;p56"/>
          <p:cNvSpPr txBox="1"/>
          <p:nvPr/>
        </p:nvSpPr>
        <p:spPr>
          <a:xfrm>
            <a:off x="2895825" y="1424400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is the path to retrieve the PDF file that will be analyzed.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59" name="Google Shape;459;p56"/>
          <p:cNvSpPr/>
          <p:nvPr/>
        </p:nvSpPr>
        <p:spPr>
          <a:xfrm>
            <a:off x="849375" y="1978500"/>
            <a:ext cx="1436700" cy="343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56"/>
          <p:cNvSpPr txBox="1"/>
          <p:nvPr/>
        </p:nvSpPr>
        <p:spPr>
          <a:xfrm>
            <a:off x="3000325" y="1931275"/>
            <a:ext cx="142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user will type out their question here.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461" name="Google Shape;461;p56"/>
          <p:cNvCxnSpPr>
            <a:stCxn id="460" idx="1"/>
          </p:cNvCxnSpPr>
          <p:nvPr/>
        </p:nvCxnSpPr>
        <p:spPr>
          <a:xfrm flipH="1">
            <a:off x="2360125" y="2146825"/>
            <a:ext cx="640200" cy="5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9"/>
          <p:cNvSpPr txBox="1"/>
          <p:nvPr>
            <p:ph type="title"/>
          </p:nvPr>
        </p:nvSpPr>
        <p:spPr>
          <a:xfrm>
            <a:off x="276075" y="457200"/>
            <a:ext cx="42489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sp>
        <p:nvSpPr>
          <p:cNvPr id="288" name="Google Shape;288;p39"/>
          <p:cNvSpPr txBox="1"/>
          <p:nvPr>
            <p:ph idx="1" type="subTitle"/>
          </p:nvPr>
        </p:nvSpPr>
        <p:spPr>
          <a:xfrm>
            <a:off x="2068950" y="1422801"/>
            <a:ext cx="15783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Aayush Dalal</a:t>
            </a:r>
            <a:endParaRPr sz="1600"/>
          </a:p>
        </p:txBody>
      </p:sp>
      <p:sp>
        <p:nvSpPr>
          <p:cNvPr id="289" name="Google Shape;289;p39"/>
          <p:cNvSpPr txBox="1"/>
          <p:nvPr>
            <p:ph idx="2" type="subTitle"/>
          </p:nvPr>
        </p:nvSpPr>
        <p:spPr>
          <a:xfrm>
            <a:off x="2068950" y="1849116"/>
            <a:ext cx="1547700" cy="322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development, feature engineering, Shiny app development</a:t>
            </a:r>
            <a:endParaRPr/>
          </a:p>
        </p:txBody>
      </p:sp>
      <p:sp>
        <p:nvSpPr>
          <p:cNvPr id="290" name="Google Shape;290;p39"/>
          <p:cNvSpPr txBox="1"/>
          <p:nvPr>
            <p:ph idx="5" type="subTitle"/>
          </p:nvPr>
        </p:nvSpPr>
        <p:spPr>
          <a:xfrm>
            <a:off x="6525486" y="1422801"/>
            <a:ext cx="15783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Jacqueline Vu</a:t>
            </a:r>
            <a:endParaRPr sz="1600"/>
          </a:p>
        </p:txBody>
      </p:sp>
      <p:sp>
        <p:nvSpPr>
          <p:cNvPr id="291" name="Google Shape;291;p39"/>
          <p:cNvSpPr txBox="1"/>
          <p:nvPr>
            <p:ph idx="6" type="subTitle"/>
          </p:nvPr>
        </p:nvSpPr>
        <p:spPr>
          <a:xfrm>
            <a:off x="6525486" y="2016366"/>
            <a:ext cx="1547700" cy="322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Analysis, interpretation, visualization, RAG Development</a:t>
            </a:r>
            <a:endParaRPr/>
          </a:p>
        </p:txBody>
      </p:sp>
      <p:sp>
        <p:nvSpPr>
          <p:cNvPr id="292" name="Google Shape;292;p39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3" name="Google Shape;293;p39" title="SMU_ID_Pictur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22791"/>
            <a:ext cx="2000536" cy="2667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9" title="SNOW_20250531_135134_819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4975" y="1394338"/>
            <a:ext cx="1817101" cy="272430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9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7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 Implementation in Gradio</a:t>
            </a:r>
            <a:endParaRPr/>
          </a:p>
        </p:txBody>
      </p:sp>
      <p:sp>
        <p:nvSpPr>
          <p:cNvPr id="467" name="Google Shape;467;p57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</p:txBody>
      </p:sp>
      <p:sp>
        <p:nvSpPr>
          <p:cNvPr id="468" name="Google Shape;468;p57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9" name="Google Shape;469;p57"/>
          <p:cNvPicPr preferRelativeResize="0"/>
          <p:nvPr/>
        </p:nvPicPr>
        <p:blipFill rotWithShape="1">
          <a:blip r:embed="rId3">
            <a:alphaModFix/>
          </a:blip>
          <a:srcRect b="0" l="3222" r="0" t="0"/>
          <a:stretch/>
        </p:blipFill>
        <p:spPr>
          <a:xfrm>
            <a:off x="748737" y="997500"/>
            <a:ext cx="7740425" cy="36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57"/>
          <p:cNvSpPr/>
          <p:nvPr/>
        </p:nvSpPr>
        <p:spPr>
          <a:xfrm>
            <a:off x="849375" y="1507500"/>
            <a:ext cx="1436700" cy="387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71" name="Google Shape;471;p57"/>
          <p:cNvCxnSpPr/>
          <p:nvPr/>
        </p:nvCxnSpPr>
        <p:spPr>
          <a:xfrm flipH="1">
            <a:off x="2329800" y="1685850"/>
            <a:ext cx="566100" cy="3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2" name="Google Shape;472;p57"/>
          <p:cNvSpPr txBox="1"/>
          <p:nvPr/>
        </p:nvSpPr>
        <p:spPr>
          <a:xfrm>
            <a:off x="2895825" y="1424400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is the path to retrieve the PDF file that will be analyzed.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73" name="Google Shape;473;p57"/>
          <p:cNvSpPr/>
          <p:nvPr/>
        </p:nvSpPr>
        <p:spPr>
          <a:xfrm>
            <a:off x="849375" y="1978500"/>
            <a:ext cx="1436700" cy="343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4" name="Google Shape;474;p57"/>
          <p:cNvSpPr txBox="1"/>
          <p:nvPr/>
        </p:nvSpPr>
        <p:spPr>
          <a:xfrm>
            <a:off x="3000325" y="1931275"/>
            <a:ext cx="142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user will type out their question here.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475" name="Google Shape;475;p57"/>
          <p:cNvCxnSpPr>
            <a:stCxn id="474" idx="1"/>
          </p:cNvCxnSpPr>
          <p:nvPr/>
        </p:nvCxnSpPr>
        <p:spPr>
          <a:xfrm flipH="1">
            <a:off x="2360125" y="2146825"/>
            <a:ext cx="640200" cy="5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6" name="Google Shape;476;p57"/>
          <p:cNvSpPr/>
          <p:nvPr/>
        </p:nvSpPr>
        <p:spPr>
          <a:xfrm>
            <a:off x="849375" y="2489775"/>
            <a:ext cx="1436700" cy="4275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7" name="Google Shape;477;p57"/>
          <p:cNvSpPr txBox="1"/>
          <p:nvPr/>
        </p:nvSpPr>
        <p:spPr>
          <a:xfrm>
            <a:off x="3063300" y="2426475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embedding model helps increase the accuracy in the response.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478" name="Google Shape;478;p57"/>
          <p:cNvCxnSpPr>
            <a:stCxn id="477" idx="1"/>
          </p:cNvCxnSpPr>
          <p:nvPr/>
        </p:nvCxnSpPr>
        <p:spPr>
          <a:xfrm flipH="1">
            <a:off x="2360100" y="2703525"/>
            <a:ext cx="703200" cy="112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8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 Implementation in Gradio</a:t>
            </a:r>
            <a:endParaRPr/>
          </a:p>
        </p:txBody>
      </p:sp>
      <p:sp>
        <p:nvSpPr>
          <p:cNvPr id="484" name="Google Shape;484;p58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</p:txBody>
      </p:sp>
      <p:sp>
        <p:nvSpPr>
          <p:cNvPr id="485" name="Google Shape;485;p58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6" name="Google Shape;486;p58"/>
          <p:cNvPicPr preferRelativeResize="0"/>
          <p:nvPr/>
        </p:nvPicPr>
        <p:blipFill rotWithShape="1">
          <a:blip r:embed="rId3">
            <a:alphaModFix/>
          </a:blip>
          <a:srcRect b="0" l="3222" r="0" t="0"/>
          <a:stretch/>
        </p:blipFill>
        <p:spPr>
          <a:xfrm>
            <a:off x="748737" y="997500"/>
            <a:ext cx="7740425" cy="36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58"/>
          <p:cNvSpPr/>
          <p:nvPr/>
        </p:nvSpPr>
        <p:spPr>
          <a:xfrm>
            <a:off x="849375" y="1507500"/>
            <a:ext cx="1436700" cy="387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88" name="Google Shape;488;p58"/>
          <p:cNvCxnSpPr/>
          <p:nvPr/>
        </p:nvCxnSpPr>
        <p:spPr>
          <a:xfrm flipH="1">
            <a:off x="2329800" y="1685850"/>
            <a:ext cx="566100" cy="3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9" name="Google Shape;489;p58"/>
          <p:cNvSpPr txBox="1"/>
          <p:nvPr/>
        </p:nvSpPr>
        <p:spPr>
          <a:xfrm>
            <a:off x="2895825" y="1424400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is the path to retrieve the PDF file that will be analyzed.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90" name="Google Shape;490;p58"/>
          <p:cNvSpPr/>
          <p:nvPr/>
        </p:nvSpPr>
        <p:spPr>
          <a:xfrm>
            <a:off x="849375" y="1978500"/>
            <a:ext cx="1436700" cy="343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1" name="Google Shape;491;p58"/>
          <p:cNvSpPr txBox="1"/>
          <p:nvPr/>
        </p:nvSpPr>
        <p:spPr>
          <a:xfrm>
            <a:off x="3000325" y="1931275"/>
            <a:ext cx="142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user will type out their question here.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492" name="Google Shape;492;p58"/>
          <p:cNvCxnSpPr>
            <a:stCxn id="491" idx="1"/>
          </p:cNvCxnSpPr>
          <p:nvPr/>
        </p:nvCxnSpPr>
        <p:spPr>
          <a:xfrm flipH="1">
            <a:off x="2360125" y="2146825"/>
            <a:ext cx="640200" cy="5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3" name="Google Shape;493;p58"/>
          <p:cNvSpPr/>
          <p:nvPr/>
        </p:nvSpPr>
        <p:spPr>
          <a:xfrm>
            <a:off x="849375" y="2489775"/>
            <a:ext cx="1436700" cy="4275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4" name="Google Shape;494;p58"/>
          <p:cNvSpPr txBox="1"/>
          <p:nvPr/>
        </p:nvSpPr>
        <p:spPr>
          <a:xfrm>
            <a:off x="3063300" y="2426475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embedding model helps increase the accuracy in the response.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495" name="Google Shape;495;p58"/>
          <p:cNvCxnSpPr>
            <a:stCxn id="494" idx="1"/>
          </p:cNvCxnSpPr>
          <p:nvPr/>
        </p:nvCxnSpPr>
        <p:spPr>
          <a:xfrm flipH="1">
            <a:off x="2360100" y="2703525"/>
            <a:ext cx="703200" cy="112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6" name="Google Shape;496;p58"/>
          <p:cNvSpPr/>
          <p:nvPr/>
        </p:nvSpPr>
        <p:spPr>
          <a:xfrm>
            <a:off x="849375" y="2917275"/>
            <a:ext cx="1436700" cy="4275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7" name="Google Shape;497;p58"/>
          <p:cNvSpPr txBox="1"/>
          <p:nvPr/>
        </p:nvSpPr>
        <p:spPr>
          <a:xfrm>
            <a:off x="2837850" y="2966850"/>
            <a:ext cx="263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LLM model retrieves the user’s questions and the chunks of the PDF file to synthesize a coherent answer in the answer box.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498" name="Google Shape;498;p58"/>
          <p:cNvCxnSpPr>
            <a:stCxn id="497" idx="1"/>
          </p:cNvCxnSpPr>
          <p:nvPr/>
        </p:nvCxnSpPr>
        <p:spPr>
          <a:xfrm rot="10800000">
            <a:off x="2360250" y="3187200"/>
            <a:ext cx="477600" cy="56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9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 Implementation in Gradio</a:t>
            </a:r>
            <a:endParaRPr/>
          </a:p>
        </p:txBody>
      </p:sp>
      <p:sp>
        <p:nvSpPr>
          <p:cNvPr id="504" name="Google Shape;504;p59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</p:txBody>
      </p:sp>
      <p:sp>
        <p:nvSpPr>
          <p:cNvPr id="505" name="Google Shape;505;p59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6" name="Google Shape;506;p59"/>
          <p:cNvPicPr preferRelativeResize="0"/>
          <p:nvPr/>
        </p:nvPicPr>
        <p:blipFill rotWithShape="1">
          <a:blip r:embed="rId3">
            <a:alphaModFix/>
          </a:blip>
          <a:srcRect b="0" l="3222" r="0" t="0"/>
          <a:stretch/>
        </p:blipFill>
        <p:spPr>
          <a:xfrm>
            <a:off x="748737" y="997500"/>
            <a:ext cx="7740425" cy="36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59"/>
          <p:cNvSpPr/>
          <p:nvPr/>
        </p:nvSpPr>
        <p:spPr>
          <a:xfrm>
            <a:off x="849375" y="1507500"/>
            <a:ext cx="1436700" cy="387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08" name="Google Shape;508;p59"/>
          <p:cNvCxnSpPr/>
          <p:nvPr/>
        </p:nvCxnSpPr>
        <p:spPr>
          <a:xfrm flipH="1">
            <a:off x="2329800" y="1685850"/>
            <a:ext cx="566100" cy="3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9" name="Google Shape;509;p59"/>
          <p:cNvSpPr txBox="1"/>
          <p:nvPr/>
        </p:nvSpPr>
        <p:spPr>
          <a:xfrm>
            <a:off x="2895825" y="1424400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is the path to retrieve the PDF file that will be analyzed.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10" name="Google Shape;510;p59"/>
          <p:cNvSpPr/>
          <p:nvPr/>
        </p:nvSpPr>
        <p:spPr>
          <a:xfrm>
            <a:off x="849375" y="1978500"/>
            <a:ext cx="1436700" cy="343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1" name="Google Shape;511;p59"/>
          <p:cNvSpPr txBox="1"/>
          <p:nvPr/>
        </p:nvSpPr>
        <p:spPr>
          <a:xfrm>
            <a:off x="3000325" y="1931275"/>
            <a:ext cx="142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user will type out their question here.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12" name="Google Shape;512;p59"/>
          <p:cNvCxnSpPr>
            <a:stCxn id="511" idx="1"/>
          </p:cNvCxnSpPr>
          <p:nvPr/>
        </p:nvCxnSpPr>
        <p:spPr>
          <a:xfrm flipH="1">
            <a:off x="2360125" y="2146825"/>
            <a:ext cx="640200" cy="5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3" name="Google Shape;513;p59"/>
          <p:cNvSpPr/>
          <p:nvPr/>
        </p:nvSpPr>
        <p:spPr>
          <a:xfrm>
            <a:off x="849375" y="2489775"/>
            <a:ext cx="1436700" cy="4275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4" name="Google Shape;514;p59"/>
          <p:cNvSpPr txBox="1"/>
          <p:nvPr/>
        </p:nvSpPr>
        <p:spPr>
          <a:xfrm>
            <a:off x="3063300" y="2426475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embedding model helps increase the accuracy in the response.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15" name="Google Shape;515;p59"/>
          <p:cNvCxnSpPr>
            <a:stCxn id="514" idx="1"/>
          </p:cNvCxnSpPr>
          <p:nvPr/>
        </p:nvCxnSpPr>
        <p:spPr>
          <a:xfrm flipH="1">
            <a:off x="2360100" y="2703525"/>
            <a:ext cx="703200" cy="112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6" name="Google Shape;516;p59"/>
          <p:cNvSpPr/>
          <p:nvPr/>
        </p:nvSpPr>
        <p:spPr>
          <a:xfrm>
            <a:off x="849375" y="2917275"/>
            <a:ext cx="1436700" cy="4275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7" name="Google Shape;517;p59"/>
          <p:cNvSpPr txBox="1"/>
          <p:nvPr/>
        </p:nvSpPr>
        <p:spPr>
          <a:xfrm>
            <a:off x="2837850" y="2966850"/>
            <a:ext cx="263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LLM model retrieves the user’s questions and the chunks of the PDF file to synthesize a coherent answer in the answer box.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18" name="Google Shape;518;p59"/>
          <p:cNvCxnSpPr>
            <a:stCxn id="517" idx="1"/>
          </p:cNvCxnSpPr>
          <p:nvPr/>
        </p:nvCxnSpPr>
        <p:spPr>
          <a:xfrm rot="10800000">
            <a:off x="2360250" y="3187200"/>
            <a:ext cx="477600" cy="56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9" name="Google Shape;519;p59"/>
          <p:cNvSpPr/>
          <p:nvPr/>
        </p:nvSpPr>
        <p:spPr>
          <a:xfrm>
            <a:off x="849375" y="3355375"/>
            <a:ext cx="477600" cy="249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20" name="Google Shape;520;p59"/>
          <p:cNvCxnSpPr/>
          <p:nvPr/>
        </p:nvCxnSpPr>
        <p:spPr>
          <a:xfrm rot="10800000">
            <a:off x="1418375" y="3511800"/>
            <a:ext cx="3582900" cy="132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1" name="Google Shape;521;p59"/>
          <p:cNvSpPr txBox="1"/>
          <p:nvPr/>
        </p:nvSpPr>
        <p:spPr>
          <a:xfrm>
            <a:off x="5001275" y="3447600"/>
            <a:ext cx="263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higher the temperature, the more creative and varied the answer will be. The lower the temperature, the more </a:t>
            </a: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concise and factual the answer will be.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0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 Implementation in Gradio</a:t>
            </a:r>
            <a:endParaRPr/>
          </a:p>
        </p:txBody>
      </p:sp>
      <p:sp>
        <p:nvSpPr>
          <p:cNvPr id="527" name="Google Shape;527;p60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</p:txBody>
      </p:sp>
      <p:sp>
        <p:nvSpPr>
          <p:cNvPr id="528" name="Google Shape;528;p60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9" name="Google Shape;529;p60"/>
          <p:cNvPicPr preferRelativeResize="0"/>
          <p:nvPr/>
        </p:nvPicPr>
        <p:blipFill rotWithShape="1">
          <a:blip r:embed="rId3">
            <a:alphaModFix/>
          </a:blip>
          <a:srcRect b="0" l="3222" r="0" t="0"/>
          <a:stretch/>
        </p:blipFill>
        <p:spPr>
          <a:xfrm>
            <a:off x="748737" y="997500"/>
            <a:ext cx="7740425" cy="36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p60"/>
          <p:cNvSpPr/>
          <p:nvPr/>
        </p:nvSpPr>
        <p:spPr>
          <a:xfrm>
            <a:off x="849375" y="1507500"/>
            <a:ext cx="1436700" cy="387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31" name="Google Shape;531;p60"/>
          <p:cNvCxnSpPr/>
          <p:nvPr/>
        </p:nvCxnSpPr>
        <p:spPr>
          <a:xfrm flipH="1">
            <a:off x="2329800" y="1685850"/>
            <a:ext cx="566100" cy="3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2" name="Google Shape;532;p60"/>
          <p:cNvSpPr txBox="1"/>
          <p:nvPr/>
        </p:nvSpPr>
        <p:spPr>
          <a:xfrm>
            <a:off x="2895825" y="1424400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is the path to retrieve the PDF file that will be analyzed.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33" name="Google Shape;533;p60"/>
          <p:cNvSpPr/>
          <p:nvPr/>
        </p:nvSpPr>
        <p:spPr>
          <a:xfrm>
            <a:off x="849375" y="1978500"/>
            <a:ext cx="1436700" cy="343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4" name="Google Shape;534;p60"/>
          <p:cNvSpPr txBox="1"/>
          <p:nvPr/>
        </p:nvSpPr>
        <p:spPr>
          <a:xfrm>
            <a:off x="3000325" y="1931275"/>
            <a:ext cx="142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user will type out their question here.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35" name="Google Shape;535;p60"/>
          <p:cNvCxnSpPr>
            <a:stCxn id="534" idx="1"/>
          </p:cNvCxnSpPr>
          <p:nvPr/>
        </p:nvCxnSpPr>
        <p:spPr>
          <a:xfrm flipH="1">
            <a:off x="2360125" y="2146825"/>
            <a:ext cx="640200" cy="5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6" name="Google Shape;536;p60"/>
          <p:cNvSpPr/>
          <p:nvPr/>
        </p:nvSpPr>
        <p:spPr>
          <a:xfrm>
            <a:off x="849375" y="2489775"/>
            <a:ext cx="1436700" cy="4275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60"/>
          <p:cNvSpPr txBox="1"/>
          <p:nvPr/>
        </p:nvSpPr>
        <p:spPr>
          <a:xfrm>
            <a:off x="3063300" y="2426475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embedding model helps increase the accuracy in the response.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38" name="Google Shape;538;p60"/>
          <p:cNvCxnSpPr>
            <a:stCxn id="537" idx="1"/>
          </p:cNvCxnSpPr>
          <p:nvPr/>
        </p:nvCxnSpPr>
        <p:spPr>
          <a:xfrm flipH="1">
            <a:off x="2360100" y="2703525"/>
            <a:ext cx="703200" cy="112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9" name="Google Shape;539;p60"/>
          <p:cNvSpPr/>
          <p:nvPr/>
        </p:nvSpPr>
        <p:spPr>
          <a:xfrm>
            <a:off x="849375" y="2917275"/>
            <a:ext cx="1436700" cy="4275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0" name="Google Shape;540;p60"/>
          <p:cNvSpPr txBox="1"/>
          <p:nvPr/>
        </p:nvSpPr>
        <p:spPr>
          <a:xfrm>
            <a:off x="2837850" y="2966850"/>
            <a:ext cx="263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LLM model retrieves the user’s questions and the chunks of the PDF file to synthesize a coherent answer in the answer box.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41" name="Google Shape;541;p60"/>
          <p:cNvCxnSpPr>
            <a:stCxn id="540" idx="1"/>
          </p:cNvCxnSpPr>
          <p:nvPr/>
        </p:nvCxnSpPr>
        <p:spPr>
          <a:xfrm rot="10800000">
            <a:off x="2360250" y="3187200"/>
            <a:ext cx="477600" cy="56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2" name="Google Shape;542;p60"/>
          <p:cNvSpPr/>
          <p:nvPr/>
        </p:nvSpPr>
        <p:spPr>
          <a:xfrm>
            <a:off x="849375" y="3355375"/>
            <a:ext cx="477600" cy="249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3" name="Google Shape;543;p60"/>
          <p:cNvCxnSpPr/>
          <p:nvPr/>
        </p:nvCxnSpPr>
        <p:spPr>
          <a:xfrm rot="10800000">
            <a:off x="1418375" y="3511800"/>
            <a:ext cx="3582900" cy="132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4" name="Google Shape;544;p60"/>
          <p:cNvSpPr txBox="1"/>
          <p:nvPr/>
        </p:nvSpPr>
        <p:spPr>
          <a:xfrm>
            <a:off x="5001275" y="3447600"/>
            <a:ext cx="263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higher the temperature, the more creative and varied the answer will be. The lower the temperature, the more concise and factual the answer will be.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45" name="Google Shape;545;p60"/>
          <p:cNvSpPr/>
          <p:nvPr/>
        </p:nvSpPr>
        <p:spPr>
          <a:xfrm>
            <a:off x="849375" y="3741663"/>
            <a:ext cx="477600" cy="249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6" name="Google Shape;546;p60"/>
          <p:cNvCxnSpPr/>
          <p:nvPr/>
        </p:nvCxnSpPr>
        <p:spPr>
          <a:xfrm rot="10800000">
            <a:off x="1418375" y="3858675"/>
            <a:ext cx="3582900" cy="132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7" name="Google Shape;547;p60"/>
          <p:cNvSpPr txBox="1"/>
          <p:nvPr/>
        </p:nvSpPr>
        <p:spPr>
          <a:xfrm>
            <a:off x="5001275" y="3858675"/>
            <a:ext cx="2635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Max tokens determine the length of the answer.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1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 Implementation in Gradio</a:t>
            </a:r>
            <a:endParaRPr/>
          </a:p>
        </p:txBody>
      </p:sp>
      <p:sp>
        <p:nvSpPr>
          <p:cNvPr id="553" name="Google Shape;553;p61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</p:txBody>
      </p:sp>
      <p:sp>
        <p:nvSpPr>
          <p:cNvPr id="554" name="Google Shape;554;p61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5" name="Google Shape;555;p61"/>
          <p:cNvPicPr preferRelativeResize="0"/>
          <p:nvPr/>
        </p:nvPicPr>
        <p:blipFill rotWithShape="1">
          <a:blip r:embed="rId3">
            <a:alphaModFix/>
          </a:blip>
          <a:srcRect b="0" l="3222" r="0" t="0"/>
          <a:stretch/>
        </p:blipFill>
        <p:spPr>
          <a:xfrm>
            <a:off x="748737" y="997500"/>
            <a:ext cx="7740425" cy="3666049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61"/>
          <p:cNvSpPr/>
          <p:nvPr/>
        </p:nvSpPr>
        <p:spPr>
          <a:xfrm>
            <a:off x="849375" y="1507500"/>
            <a:ext cx="1436700" cy="387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57" name="Google Shape;557;p61"/>
          <p:cNvCxnSpPr/>
          <p:nvPr/>
        </p:nvCxnSpPr>
        <p:spPr>
          <a:xfrm flipH="1">
            <a:off x="2329800" y="1685850"/>
            <a:ext cx="566100" cy="3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8" name="Google Shape;558;p61"/>
          <p:cNvSpPr txBox="1"/>
          <p:nvPr/>
        </p:nvSpPr>
        <p:spPr>
          <a:xfrm>
            <a:off x="2895825" y="1424400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is the path to retrieve the PDF file that will be analyzed.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59" name="Google Shape;559;p61"/>
          <p:cNvSpPr/>
          <p:nvPr/>
        </p:nvSpPr>
        <p:spPr>
          <a:xfrm>
            <a:off x="849375" y="1978500"/>
            <a:ext cx="1436700" cy="343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0" name="Google Shape;560;p61"/>
          <p:cNvSpPr txBox="1"/>
          <p:nvPr/>
        </p:nvSpPr>
        <p:spPr>
          <a:xfrm>
            <a:off x="3000325" y="1931275"/>
            <a:ext cx="142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user will type out their question here.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61" name="Google Shape;561;p61"/>
          <p:cNvCxnSpPr>
            <a:stCxn id="560" idx="1"/>
          </p:cNvCxnSpPr>
          <p:nvPr/>
        </p:nvCxnSpPr>
        <p:spPr>
          <a:xfrm flipH="1">
            <a:off x="2360125" y="2146825"/>
            <a:ext cx="640200" cy="5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2" name="Google Shape;562;p61"/>
          <p:cNvSpPr/>
          <p:nvPr/>
        </p:nvSpPr>
        <p:spPr>
          <a:xfrm>
            <a:off x="849375" y="2489775"/>
            <a:ext cx="1436700" cy="4275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3" name="Google Shape;563;p61"/>
          <p:cNvSpPr txBox="1"/>
          <p:nvPr/>
        </p:nvSpPr>
        <p:spPr>
          <a:xfrm>
            <a:off x="3063300" y="2426475"/>
            <a:ext cx="142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embedding model helps increase the accuracy in the response.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64" name="Google Shape;564;p61"/>
          <p:cNvCxnSpPr>
            <a:stCxn id="563" idx="1"/>
          </p:cNvCxnSpPr>
          <p:nvPr/>
        </p:nvCxnSpPr>
        <p:spPr>
          <a:xfrm flipH="1">
            <a:off x="2360100" y="2703525"/>
            <a:ext cx="703200" cy="112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5" name="Google Shape;565;p61"/>
          <p:cNvSpPr/>
          <p:nvPr/>
        </p:nvSpPr>
        <p:spPr>
          <a:xfrm>
            <a:off x="849375" y="2917275"/>
            <a:ext cx="1436700" cy="4275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6" name="Google Shape;566;p61"/>
          <p:cNvSpPr txBox="1"/>
          <p:nvPr/>
        </p:nvSpPr>
        <p:spPr>
          <a:xfrm>
            <a:off x="2837850" y="2966850"/>
            <a:ext cx="263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LLM model retrieves the user’s questions and the chunks of the PDF file to synthesize a coherent answer in the answer box.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67" name="Google Shape;567;p61"/>
          <p:cNvCxnSpPr>
            <a:stCxn id="566" idx="1"/>
          </p:cNvCxnSpPr>
          <p:nvPr/>
        </p:nvCxnSpPr>
        <p:spPr>
          <a:xfrm rot="10800000">
            <a:off x="2360250" y="3187200"/>
            <a:ext cx="477600" cy="56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8" name="Google Shape;568;p61"/>
          <p:cNvSpPr/>
          <p:nvPr/>
        </p:nvSpPr>
        <p:spPr>
          <a:xfrm>
            <a:off x="849375" y="3355375"/>
            <a:ext cx="477600" cy="249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69" name="Google Shape;569;p61"/>
          <p:cNvCxnSpPr/>
          <p:nvPr/>
        </p:nvCxnSpPr>
        <p:spPr>
          <a:xfrm rot="10800000">
            <a:off x="1418375" y="3511800"/>
            <a:ext cx="3582900" cy="132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0" name="Google Shape;570;p61"/>
          <p:cNvSpPr txBox="1"/>
          <p:nvPr/>
        </p:nvSpPr>
        <p:spPr>
          <a:xfrm>
            <a:off x="5001275" y="3447600"/>
            <a:ext cx="263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higher the temperature, the more creative and varied the answer will be. The lower the temperature, the more concise and factual the answer will be.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71" name="Google Shape;571;p61"/>
          <p:cNvSpPr/>
          <p:nvPr/>
        </p:nvSpPr>
        <p:spPr>
          <a:xfrm>
            <a:off x="849375" y="3741663"/>
            <a:ext cx="477600" cy="249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72" name="Google Shape;572;p61"/>
          <p:cNvCxnSpPr/>
          <p:nvPr/>
        </p:nvCxnSpPr>
        <p:spPr>
          <a:xfrm rot="10800000">
            <a:off x="1418375" y="3858675"/>
            <a:ext cx="3582900" cy="132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3" name="Google Shape;573;p61"/>
          <p:cNvSpPr txBox="1"/>
          <p:nvPr/>
        </p:nvSpPr>
        <p:spPr>
          <a:xfrm>
            <a:off x="5001275" y="3858675"/>
            <a:ext cx="2635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Max tokens determine the length of the answer.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74" name="Google Shape;574;p61"/>
          <p:cNvSpPr/>
          <p:nvPr/>
        </p:nvSpPr>
        <p:spPr>
          <a:xfrm>
            <a:off x="4644000" y="1507500"/>
            <a:ext cx="3344700" cy="5997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5" name="Google Shape;575;p61"/>
          <p:cNvSpPr txBox="1"/>
          <p:nvPr/>
        </p:nvSpPr>
        <p:spPr>
          <a:xfrm>
            <a:off x="4998450" y="2383125"/>
            <a:ext cx="2635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user’s answer will be displayed here.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76" name="Google Shape;576;p61"/>
          <p:cNvCxnSpPr/>
          <p:nvPr/>
        </p:nvCxnSpPr>
        <p:spPr>
          <a:xfrm flipH="1" rot="10800000">
            <a:off x="5872150" y="2183925"/>
            <a:ext cx="105900" cy="231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62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 Implementation in Gradio</a:t>
            </a:r>
            <a:endParaRPr/>
          </a:p>
        </p:txBody>
      </p:sp>
      <p:sp>
        <p:nvSpPr>
          <p:cNvPr id="582" name="Google Shape;582;p62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</p:txBody>
      </p:sp>
      <p:sp>
        <p:nvSpPr>
          <p:cNvPr id="583" name="Google Shape;583;p62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4" name="Google Shape;58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475" y="997500"/>
            <a:ext cx="7875060" cy="366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63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 Implementation in Gradio</a:t>
            </a:r>
            <a:endParaRPr/>
          </a:p>
        </p:txBody>
      </p:sp>
      <p:sp>
        <p:nvSpPr>
          <p:cNvPr id="590" name="Google Shape;590;p63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</p:txBody>
      </p:sp>
      <p:sp>
        <p:nvSpPr>
          <p:cNvPr id="591" name="Google Shape;591;p63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2" name="Google Shape;59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825" y="997500"/>
            <a:ext cx="7826446" cy="366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64"/>
          <p:cNvSpPr txBox="1"/>
          <p:nvPr>
            <p:ph type="title"/>
          </p:nvPr>
        </p:nvSpPr>
        <p:spPr>
          <a:xfrm>
            <a:off x="1089600" y="2377800"/>
            <a:ext cx="76314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05. Conclusion</a:t>
            </a:r>
            <a:endParaRPr/>
          </a:p>
        </p:txBody>
      </p:sp>
      <p:sp>
        <p:nvSpPr>
          <p:cNvPr id="598" name="Google Shape;598;p64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65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604" name="Google Shape;604;p65"/>
          <p:cNvSpPr txBox="1"/>
          <p:nvPr/>
        </p:nvSpPr>
        <p:spPr>
          <a:xfrm>
            <a:off x="300675" y="1001675"/>
            <a:ext cx="8569500" cy="28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Linear regression remains powerful with proper feature engineering.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Biological insights align with predictive findings.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Approach generalizes to other ecological datasets.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05" name="Google Shape;605;p65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6" name="Google Shape;606;p65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</p:txBody>
      </p:sp>
      <p:pic>
        <p:nvPicPr>
          <p:cNvPr id="607" name="Google Shape;60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6726" y="2156150"/>
            <a:ext cx="4264185" cy="284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66"/>
          <p:cNvSpPr txBox="1"/>
          <p:nvPr>
            <p:ph type="title"/>
          </p:nvPr>
        </p:nvSpPr>
        <p:spPr>
          <a:xfrm>
            <a:off x="1089600" y="2377800"/>
            <a:ext cx="76314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06. Project Artifacts</a:t>
            </a:r>
            <a:endParaRPr/>
          </a:p>
        </p:txBody>
      </p:sp>
      <p:sp>
        <p:nvSpPr>
          <p:cNvPr id="613" name="Google Shape;613;p66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0" name="Google Shape;300;p40"/>
          <p:cNvCxnSpPr/>
          <p:nvPr/>
        </p:nvCxnSpPr>
        <p:spPr>
          <a:xfrm rot="10800000">
            <a:off x="270887" y="1700775"/>
            <a:ext cx="400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40"/>
          <p:cNvCxnSpPr/>
          <p:nvPr/>
        </p:nvCxnSpPr>
        <p:spPr>
          <a:xfrm rot="10800000">
            <a:off x="270887" y="2638575"/>
            <a:ext cx="400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40"/>
          <p:cNvCxnSpPr/>
          <p:nvPr/>
        </p:nvCxnSpPr>
        <p:spPr>
          <a:xfrm rot="10800000">
            <a:off x="270887" y="3576375"/>
            <a:ext cx="400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40"/>
          <p:cNvCxnSpPr/>
          <p:nvPr/>
        </p:nvCxnSpPr>
        <p:spPr>
          <a:xfrm rot="10800000">
            <a:off x="4858665" y="1700775"/>
            <a:ext cx="4008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40"/>
          <p:cNvCxnSpPr/>
          <p:nvPr/>
        </p:nvCxnSpPr>
        <p:spPr>
          <a:xfrm rot="10800000">
            <a:off x="4858220" y="2638575"/>
            <a:ext cx="400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40"/>
          <p:cNvCxnSpPr/>
          <p:nvPr/>
        </p:nvCxnSpPr>
        <p:spPr>
          <a:xfrm rot="10800000">
            <a:off x="4858220" y="3576375"/>
            <a:ext cx="400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6" name="Google Shape;306;p40"/>
          <p:cNvSpPr txBox="1"/>
          <p:nvPr>
            <p:ph idx="7" type="title"/>
          </p:nvPr>
        </p:nvSpPr>
        <p:spPr>
          <a:xfrm>
            <a:off x="276075" y="457200"/>
            <a:ext cx="85944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307" name="Google Shape;307;p40"/>
          <p:cNvSpPr txBox="1"/>
          <p:nvPr>
            <p:ph type="title"/>
          </p:nvPr>
        </p:nvSpPr>
        <p:spPr>
          <a:xfrm>
            <a:off x="270983" y="1985025"/>
            <a:ext cx="3342900" cy="24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Introduction</a:t>
            </a:r>
            <a:endParaRPr/>
          </a:p>
        </p:txBody>
      </p:sp>
      <p:sp>
        <p:nvSpPr>
          <p:cNvPr id="308" name="Google Shape;308;p40"/>
          <p:cNvSpPr txBox="1"/>
          <p:nvPr>
            <p:ph idx="2" type="title"/>
          </p:nvPr>
        </p:nvSpPr>
        <p:spPr>
          <a:xfrm>
            <a:off x="270983" y="2922825"/>
            <a:ext cx="3342900" cy="24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 A: Age Prediction</a:t>
            </a:r>
            <a:endParaRPr/>
          </a:p>
        </p:txBody>
      </p:sp>
      <p:sp>
        <p:nvSpPr>
          <p:cNvPr id="309" name="Google Shape;309;p40"/>
          <p:cNvSpPr txBox="1"/>
          <p:nvPr>
            <p:ph idx="3" type="title"/>
          </p:nvPr>
        </p:nvSpPr>
        <p:spPr>
          <a:xfrm>
            <a:off x="270973" y="3860625"/>
            <a:ext cx="3924000" cy="49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Objective B: Data Insights &amp; RShiny Application</a:t>
            </a:r>
            <a:endParaRPr/>
          </a:p>
        </p:txBody>
      </p:sp>
      <p:sp>
        <p:nvSpPr>
          <p:cNvPr id="310" name="Google Shape;310;p40"/>
          <p:cNvSpPr txBox="1"/>
          <p:nvPr>
            <p:ph idx="4" type="title"/>
          </p:nvPr>
        </p:nvSpPr>
        <p:spPr>
          <a:xfrm>
            <a:off x="4858326" y="1985025"/>
            <a:ext cx="3924000" cy="24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Objective C: RAG Implementation</a:t>
            </a:r>
            <a:endParaRPr/>
          </a:p>
        </p:txBody>
      </p:sp>
      <p:sp>
        <p:nvSpPr>
          <p:cNvPr id="311" name="Google Shape;311;p40"/>
          <p:cNvSpPr txBox="1"/>
          <p:nvPr>
            <p:ph idx="5" type="title"/>
          </p:nvPr>
        </p:nvSpPr>
        <p:spPr>
          <a:xfrm>
            <a:off x="4858317" y="2922825"/>
            <a:ext cx="3342900" cy="24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12" name="Google Shape;312;p40"/>
          <p:cNvSpPr txBox="1"/>
          <p:nvPr>
            <p:ph idx="6" type="title"/>
          </p:nvPr>
        </p:nvSpPr>
        <p:spPr>
          <a:xfrm>
            <a:off x="4858317" y="3860625"/>
            <a:ext cx="3342900" cy="24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Project Artifacts</a:t>
            </a:r>
            <a:endParaRPr/>
          </a:p>
        </p:txBody>
      </p:sp>
      <p:sp>
        <p:nvSpPr>
          <p:cNvPr id="313" name="Google Shape;313;p40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</p:txBody>
      </p:sp>
      <p:sp>
        <p:nvSpPr>
          <p:cNvPr id="314" name="Google Shape;314;p40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" name="Google Shape;315;p40"/>
          <p:cNvSpPr txBox="1"/>
          <p:nvPr>
            <p:ph idx="8" type="subTitle"/>
          </p:nvPr>
        </p:nvSpPr>
        <p:spPr>
          <a:xfrm>
            <a:off x="271825" y="17974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6" name="Google Shape;316;p40"/>
          <p:cNvSpPr txBox="1"/>
          <p:nvPr>
            <p:ph idx="9" type="subTitle"/>
          </p:nvPr>
        </p:nvSpPr>
        <p:spPr>
          <a:xfrm>
            <a:off x="4858700" y="17974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17" name="Google Shape;317;p40"/>
          <p:cNvSpPr txBox="1"/>
          <p:nvPr>
            <p:ph idx="13" type="subTitle"/>
          </p:nvPr>
        </p:nvSpPr>
        <p:spPr>
          <a:xfrm>
            <a:off x="271825" y="27352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8" name="Google Shape;318;p40"/>
          <p:cNvSpPr txBox="1"/>
          <p:nvPr>
            <p:ph idx="14" type="subTitle"/>
          </p:nvPr>
        </p:nvSpPr>
        <p:spPr>
          <a:xfrm>
            <a:off x="271825" y="36730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9" name="Google Shape;319;p40"/>
          <p:cNvSpPr txBox="1"/>
          <p:nvPr>
            <p:ph idx="15" type="subTitle"/>
          </p:nvPr>
        </p:nvSpPr>
        <p:spPr>
          <a:xfrm>
            <a:off x="4858700" y="27352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20" name="Google Shape;320;p40"/>
          <p:cNvSpPr txBox="1"/>
          <p:nvPr>
            <p:ph idx="16" type="subTitle"/>
          </p:nvPr>
        </p:nvSpPr>
        <p:spPr>
          <a:xfrm>
            <a:off x="4858700" y="36730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67"/>
          <p:cNvSpPr txBox="1"/>
          <p:nvPr/>
        </p:nvSpPr>
        <p:spPr>
          <a:xfrm>
            <a:off x="472850" y="1436975"/>
            <a:ext cx="588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The code, PDF report, plots, </a:t>
            </a:r>
            <a:r>
              <a:rPr lang="en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RShiny</a:t>
            </a:r>
            <a:r>
              <a:rPr lang="en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App, and RAG Application are located in </a:t>
            </a:r>
            <a:r>
              <a:rPr lang="en" u="sng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ht</a:t>
            </a:r>
            <a:r>
              <a:rPr lang="en" u="sng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tps://github.com/aad6383/AbaloneProject</a:t>
            </a:r>
            <a:r>
              <a:rPr lang="en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</a:t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cxnSp>
        <p:nvCxnSpPr>
          <p:cNvPr id="619" name="Google Shape;619;p67"/>
          <p:cNvCxnSpPr/>
          <p:nvPr/>
        </p:nvCxnSpPr>
        <p:spPr>
          <a:xfrm>
            <a:off x="284696" y="1568967"/>
            <a:ext cx="102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0" name="Google Shape;620;p67"/>
          <p:cNvSpPr txBox="1"/>
          <p:nvPr>
            <p:ph type="title"/>
          </p:nvPr>
        </p:nvSpPr>
        <p:spPr>
          <a:xfrm>
            <a:off x="276075" y="457200"/>
            <a:ext cx="85944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Artifacts</a:t>
            </a:r>
            <a:endParaRPr/>
          </a:p>
        </p:txBody>
      </p:sp>
      <p:sp>
        <p:nvSpPr>
          <p:cNvPr id="621" name="Google Shape;621;p67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2" name="Google Shape;622;p67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  <p:pic>
        <p:nvPicPr>
          <p:cNvPr id="623" name="Google Shape;623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6312" y="2243725"/>
            <a:ext cx="3225180" cy="275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68"/>
          <p:cNvSpPr txBox="1"/>
          <p:nvPr>
            <p:ph type="title"/>
          </p:nvPr>
        </p:nvSpPr>
        <p:spPr>
          <a:xfrm>
            <a:off x="1182150" y="1765350"/>
            <a:ext cx="6779700" cy="176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away!</a:t>
            </a:r>
            <a:endParaRPr/>
          </a:p>
        </p:txBody>
      </p:sp>
      <p:sp>
        <p:nvSpPr>
          <p:cNvPr id="629" name="Google Shape;629;p68"/>
          <p:cNvSpPr txBox="1"/>
          <p:nvPr>
            <p:ph idx="2" type="title"/>
          </p:nvPr>
        </p:nvSpPr>
        <p:spPr>
          <a:xfrm>
            <a:off x="1182150" y="4058050"/>
            <a:ext cx="6779700" cy="39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Let's discuss any doubts or concerns.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something comes up later, contact </a:t>
            </a:r>
            <a:r>
              <a:rPr lang="en" u="sng">
                <a:solidFill>
                  <a:schemeClr val="hlink"/>
                </a:solidFill>
                <a:hlinkClick r:id="rId3"/>
              </a:rPr>
              <a:t>adalal@smu.edu</a:t>
            </a:r>
            <a:r>
              <a:rPr lang="en"/>
              <a:t> or </a:t>
            </a:r>
            <a:r>
              <a:rPr lang="en" u="sng">
                <a:solidFill>
                  <a:schemeClr val="hlink"/>
                </a:solidFill>
                <a:hlinkClick r:id="rId4"/>
              </a:rPr>
              <a:t>jqvu@mail.smu.edu</a:t>
            </a:r>
            <a:r>
              <a:rPr lang="en"/>
              <a:t>.</a:t>
            </a:r>
            <a:r>
              <a:rPr lang="en"/>
              <a:t> </a:t>
            </a:r>
            <a:endParaRPr/>
          </a:p>
        </p:txBody>
      </p:sp>
      <p:sp>
        <p:nvSpPr>
          <p:cNvPr id="630" name="Google Shape;630;p68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1" name="Google Shape;631;p68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ompany Name</a:t>
            </a:r>
            <a:endParaRPr/>
          </a:p>
        </p:txBody>
      </p:sp>
      <p:cxnSp>
        <p:nvCxnSpPr>
          <p:cNvPr id="632" name="Google Shape;632;p68"/>
          <p:cNvCxnSpPr/>
          <p:nvPr/>
        </p:nvCxnSpPr>
        <p:spPr>
          <a:xfrm rot="10800000">
            <a:off x="283720" y="4607525"/>
            <a:ext cx="8577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33" name="Google Shape;633;p68"/>
          <p:cNvPicPr preferRelativeResize="0"/>
          <p:nvPr/>
        </p:nvPicPr>
        <p:blipFill rotWithShape="1">
          <a:blip r:embed="rId5">
            <a:alphaModFix amt="49000"/>
          </a:blip>
          <a:srcRect b="53503" l="0" r="0" t="0"/>
          <a:stretch/>
        </p:blipFill>
        <p:spPr>
          <a:xfrm>
            <a:off x="0" y="-39537"/>
            <a:ext cx="9144000" cy="99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1"/>
          <p:cNvSpPr txBox="1"/>
          <p:nvPr>
            <p:ph type="title"/>
          </p:nvPr>
        </p:nvSpPr>
        <p:spPr>
          <a:xfrm>
            <a:off x="1089600" y="23778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 </a:t>
            </a:r>
            <a:r>
              <a:rPr lang="en"/>
              <a:t>Project Introduction</a:t>
            </a:r>
            <a:endParaRPr/>
          </a:p>
        </p:txBody>
      </p:sp>
      <p:sp>
        <p:nvSpPr>
          <p:cNvPr id="326" name="Google Shape;326;p41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42"/>
          <p:cNvCxnSpPr/>
          <p:nvPr/>
        </p:nvCxnSpPr>
        <p:spPr>
          <a:xfrm rot="10800000">
            <a:off x="285600" y="1621525"/>
            <a:ext cx="8574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2" name="Google Shape;332;p42"/>
          <p:cNvSpPr txBox="1"/>
          <p:nvPr>
            <p:ph type="title"/>
          </p:nvPr>
        </p:nvSpPr>
        <p:spPr>
          <a:xfrm>
            <a:off x="276075" y="457200"/>
            <a:ext cx="85944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Motivation</a:t>
            </a:r>
            <a:endParaRPr/>
          </a:p>
        </p:txBody>
      </p:sp>
      <p:sp>
        <p:nvSpPr>
          <p:cNvPr id="333" name="Google Shape;333;p42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Google Shape;334;p42"/>
          <p:cNvSpPr txBox="1"/>
          <p:nvPr>
            <p:ph idx="2" type="body"/>
          </p:nvPr>
        </p:nvSpPr>
        <p:spPr>
          <a:xfrm>
            <a:off x="252300" y="1801500"/>
            <a:ext cx="4342800" cy="1945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Playfair Display"/>
              <a:buChar char="●"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Abalone age is critical for fisheries management and ecological research.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Playfair Display"/>
              <a:buChar char="●"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Traditional age estimation is destructive and costly.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Playfair Display"/>
              <a:buChar char="●"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Therefore, our goal is to predict age from physical measurements and understand growth drivers.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35" name="Google Shape;335;p42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  <p:pic>
        <p:nvPicPr>
          <p:cNvPr id="336" name="Google Shape;33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8426" y="1832400"/>
            <a:ext cx="2922576" cy="301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3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2" name="Google Shape;342;p43"/>
          <p:cNvSpPr txBox="1"/>
          <p:nvPr>
            <p:ph type="title"/>
          </p:nvPr>
        </p:nvSpPr>
        <p:spPr>
          <a:xfrm>
            <a:off x="4583100" y="649225"/>
            <a:ext cx="42516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343" name="Google Shape;343;p43"/>
          <p:cNvSpPr txBox="1"/>
          <p:nvPr>
            <p:ph idx="4" type="body"/>
          </p:nvPr>
        </p:nvSpPr>
        <p:spPr>
          <a:xfrm>
            <a:off x="4644550" y="1307400"/>
            <a:ext cx="4347900" cy="186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AutoNum type="arabicPeriod"/>
            </a:pPr>
            <a:r>
              <a:rPr lang="en" sz="1400" u="sng">
                <a:latin typeface="Playfair Display"/>
                <a:ea typeface="Playfair Display"/>
                <a:cs typeface="Playfair Display"/>
                <a:sym typeface="Playfair Display"/>
              </a:rPr>
              <a:t>Objective A</a:t>
            </a:r>
            <a:r>
              <a:rPr lang="en" sz="1400">
                <a:latin typeface="Playfair Display"/>
                <a:ea typeface="Playfair Display"/>
                <a:cs typeface="Playfair Display"/>
                <a:sym typeface="Playfair Display"/>
              </a:rPr>
              <a:t>: Predict abalone age using regression-based models</a:t>
            </a:r>
            <a:endParaRPr sz="1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AutoNum type="arabicPeriod"/>
            </a:pPr>
            <a:r>
              <a:rPr lang="en" sz="1400" u="sng">
                <a:latin typeface="Playfair Display"/>
                <a:ea typeface="Playfair Display"/>
                <a:cs typeface="Playfair Display"/>
                <a:sym typeface="Playfair Display"/>
              </a:rPr>
              <a:t>Objective B</a:t>
            </a:r>
            <a:r>
              <a:rPr lang="en" sz="1400">
                <a:latin typeface="Playfair Display"/>
                <a:ea typeface="Playfair Display"/>
                <a:cs typeface="Playfair Display"/>
                <a:sym typeface="Playfair Display"/>
              </a:rPr>
              <a:t>: Identify key biological drivers of age</a:t>
            </a:r>
            <a:endParaRPr sz="1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AutoNum type="arabicPeriod"/>
            </a:pPr>
            <a:r>
              <a:rPr lang="en" sz="1400" u="sng">
                <a:latin typeface="Playfair Display"/>
                <a:ea typeface="Playfair Display"/>
                <a:cs typeface="Playfair Display"/>
                <a:sym typeface="Playfair Display"/>
              </a:rPr>
              <a:t>Deliverables</a:t>
            </a:r>
            <a:r>
              <a:rPr lang="en" sz="1400">
                <a:latin typeface="Playfair Display"/>
                <a:ea typeface="Playfair Display"/>
                <a:cs typeface="Playfair Display"/>
                <a:sym typeface="Playfair Display"/>
              </a:rPr>
              <a:t>: </a:t>
            </a:r>
            <a:endParaRPr sz="1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>
                <a:latin typeface="Playfair Display"/>
                <a:ea typeface="Playfair Display"/>
                <a:cs typeface="Playfair Display"/>
                <a:sym typeface="Playfair Display"/>
              </a:rPr>
              <a:t>Predictive Models</a:t>
            </a:r>
            <a:endParaRPr sz="1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>
                <a:latin typeface="Playfair Display"/>
                <a:ea typeface="Playfair Display"/>
                <a:cs typeface="Playfair Display"/>
                <a:sym typeface="Playfair Display"/>
              </a:rPr>
              <a:t>Insights &amp; visualizations</a:t>
            </a:r>
            <a:endParaRPr sz="1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>
                <a:latin typeface="Playfair Display"/>
                <a:ea typeface="Playfair Display"/>
                <a:cs typeface="Playfair Display"/>
                <a:sym typeface="Playfair Display"/>
              </a:rPr>
              <a:t>Shiny app</a:t>
            </a:r>
            <a:endParaRPr sz="1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>
                <a:latin typeface="Playfair Display"/>
                <a:ea typeface="Playfair Display"/>
                <a:cs typeface="Playfair Display"/>
                <a:sym typeface="Playfair Display"/>
              </a:rPr>
              <a:t>RAG Implementation</a:t>
            </a:r>
            <a:endParaRPr sz="1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 sz="1400">
                <a:latin typeface="Playfair Display"/>
                <a:ea typeface="Playfair Display"/>
                <a:cs typeface="Playfair Display"/>
                <a:sym typeface="Playfair Display"/>
              </a:rPr>
              <a:t>Written report</a:t>
            </a:r>
            <a:endParaRPr sz="14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344" name="Google Shape;34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075" y="1199100"/>
            <a:ext cx="4278300" cy="2855052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43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/>
          <p:nvPr>
            <p:ph type="title"/>
          </p:nvPr>
        </p:nvSpPr>
        <p:spPr>
          <a:xfrm>
            <a:off x="276075" y="4572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Criteria</a:t>
            </a:r>
            <a:endParaRPr/>
          </a:p>
        </p:txBody>
      </p:sp>
      <p:sp>
        <p:nvSpPr>
          <p:cNvPr id="351" name="Google Shape;351;p44"/>
          <p:cNvSpPr txBox="1"/>
          <p:nvPr/>
        </p:nvSpPr>
        <p:spPr>
          <a:xfrm>
            <a:off x="505751" y="1512000"/>
            <a:ext cx="57132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 Medium"/>
              <a:buAutoNum type="arabicPeriod"/>
            </a:pPr>
            <a:r>
              <a:rPr lang="en" sz="18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Prediction accuracy measured by MAE</a:t>
            </a:r>
            <a:endParaRPr sz="1800">
              <a:solidFill>
                <a:schemeClr val="lt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 Medium"/>
              <a:buAutoNum type="arabicPeriod"/>
            </a:pPr>
            <a:r>
              <a:rPr lang="en" sz="18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Model interpretability</a:t>
            </a:r>
            <a:endParaRPr sz="1800">
              <a:solidFill>
                <a:schemeClr val="lt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 Medium"/>
              <a:buAutoNum type="arabicPeriod"/>
            </a:pPr>
            <a:r>
              <a:rPr lang="en" sz="18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Biological plausibility of insights</a:t>
            </a:r>
            <a:endParaRPr sz="1800">
              <a:solidFill>
                <a:schemeClr val="lt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 Medium"/>
              <a:buAutoNum type="arabicPeriod"/>
            </a:pPr>
            <a:r>
              <a:rPr lang="en" sz="1800">
                <a:solidFill>
                  <a:schemeClr val="lt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Reproducibility and presentation quality</a:t>
            </a:r>
            <a:endParaRPr sz="1800">
              <a:solidFill>
                <a:schemeClr val="lt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352" name="Google Shape;352;p44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3" name="Google Shape;353;p44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  <p:pic>
        <p:nvPicPr>
          <p:cNvPr id="354" name="Google Shape;354;p44"/>
          <p:cNvPicPr preferRelativeResize="0"/>
          <p:nvPr/>
        </p:nvPicPr>
        <p:blipFill rotWithShape="1">
          <a:blip r:embed="rId3">
            <a:alphaModFix/>
          </a:blip>
          <a:srcRect b="0" l="17328" r="0" t="0"/>
          <a:stretch/>
        </p:blipFill>
        <p:spPr>
          <a:xfrm>
            <a:off x="5521350" y="1372350"/>
            <a:ext cx="3249777" cy="196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5"/>
          <p:cNvSpPr txBox="1"/>
          <p:nvPr>
            <p:ph type="title"/>
          </p:nvPr>
        </p:nvSpPr>
        <p:spPr>
          <a:xfrm>
            <a:off x="276075" y="457200"/>
            <a:ext cx="85944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Project Workflow</a:t>
            </a:r>
            <a:endParaRPr/>
          </a:p>
        </p:txBody>
      </p:sp>
      <p:sp>
        <p:nvSpPr>
          <p:cNvPr id="360" name="Google Shape;360;p45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45"/>
          <p:cNvSpPr txBox="1"/>
          <p:nvPr/>
        </p:nvSpPr>
        <p:spPr>
          <a:xfrm>
            <a:off x="276075" y="1108100"/>
            <a:ext cx="8173800" cy="30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AutoNum type="arabicPeriod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Data cleaning &amp; EDA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AutoNum type="arabicPeriod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Baseline linear regression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AutoNum type="arabicPeriod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Feature engineering &amp; regularization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AutoNum type="arabicPeriod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Spline-stepwise modeling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AutoNum type="arabicPeriod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Insight mining (Objective B)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AutoNum type="arabicPeriod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Shiny app &amp; reporting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AutoNum type="arabicPeriod"/>
            </a:pPr>
            <a:r>
              <a:rPr lang="en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RAG application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62" name="Google Shape;362;p45"/>
          <p:cNvSpPr txBox="1"/>
          <p:nvPr>
            <p:ph idx="4294967295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DS6306: Doing Data Science</a:t>
            </a:r>
            <a:endParaRPr sz="800"/>
          </a:p>
        </p:txBody>
      </p:sp>
      <p:pic>
        <p:nvPicPr>
          <p:cNvPr id="363" name="Google Shape;36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1325" y="1108098"/>
            <a:ext cx="3635150" cy="242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6"/>
          <p:cNvSpPr txBox="1"/>
          <p:nvPr>
            <p:ph type="title"/>
          </p:nvPr>
        </p:nvSpPr>
        <p:spPr>
          <a:xfrm>
            <a:off x="1089600" y="2377800"/>
            <a:ext cx="57132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 Objective A: Age Prediction</a:t>
            </a:r>
            <a:endParaRPr/>
          </a:p>
        </p:txBody>
      </p:sp>
      <p:sp>
        <p:nvSpPr>
          <p:cNvPr id="369" name="Google Shape;369;p46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DS6306: Doing Data Science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ject Kickoff Presentation">
  <a:themeElements>
    <a:clrScheme name="Simple Light">
      <a:dk1>
        <a:srgbClr val="FBFBFB"/>
      </a:dk1>
      <a:lt1>
        <a:srgbClr val="1C2026"/>
      </a:lt1>
      <a:dk2>
        <a:srgbClr val="F5F5F5"/>
      </a:dk2>
      <a:lt2>
        <a:srgbClr val="1C2026"/>
      </a:lt2>
      <a:accent1>
        <a:srgbClr val="E9E9E9"/>
      </a:accent1>
      <a:accent2>
        <a:srgbClr val="7A7A7A"/>
      </a:accent2>
      <a:accent3>
        <a:srgbClr val="C2C2C2"/>
      </a:accent3>
      <a:accent4>
        <a:srgbClr val="434343"/>
      </a:accent4>
      <a:accent5>
        <a:srgbClr val="666666"/>
      </a:accent5>
      <a:accent6>
        <a:srgbClr val="999999"/>
      </a:accent6>
      <a:hlink>
        <a:srgbClr val="B7B7B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